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9"/>
  </p:notesMasterIdLst>
  <p:sldIdLst>
    <p:sldId id="256" r:id="rId3"/>
    <p:sldId id="257" r:id="rId4"/>
    <p:sldId id="258" r:id="rId5"/>
    <p:sldId id="265" r:id="rId6"/>
    <p:sldId id="260" r:id="rId7"/>
    <p:sldId id="266" r:id="rId8"/>
    <p:sldId id="267" r:id="rId9"/>
    <p:sldId id="268" r:id="rId10"/>
    <p:sldId id="270" r:id="rId11"/>
    <p:sldId id="272" r:id="rId12"/>
    <p:sldId id="269" r:id="rId13"/>
    <p:sldId id="271" r:id="rId14"/>
    <p:sldId id="273" r:id="rId15"/>
    <p:sldId id="274" r:id="rId16"/>
    <p:sldId id="275" r:id="rId17"/>
    <p:sldId id="261" r:id="rId18"/>
    <p:sldId id="277" r:id="rId19"/>
    <p:sldId id="276" r:id="rId20"/>
    <p:sldId id="280" r:id="rId21"/>
    <p:sldId id="281" r:id="rId22"/>
    <p:sldId id="282" r:id="rId23"/>
    <p:sldId id="283" r:id="rId24"/>
    <p:sldId id="284" r:id="rId25"/>
    <p:sldId id="286" r:id="rId26"/>
    <p:sldId id="287" r:id="rId27"/>
    <p:sldId id="288" r:id="rId28"/>
    <p:sldId id="290" r:id="rId29"/>
    <p:sldId id="289"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7" r:id="rId44"/>
    <p:sldId id="308" r:id="rId45"/>
    <p:sldId id="304" r:id="rId46"/>
    <p:sldId id="305" r:id="rId47"/>
    <p:sldId id="306" r:id="rId48"/>
  </p:sldIdLst>
  <p:sldSz cx="9144000" cy="5143500" type="screen16x9"/>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5" autoAdjust="0"/>
    <p:restoredTop sz="87500" autoAdjust="0"/>
  </p:normalViewPr>
  <p:slideViewPr>
    <p:cSldViewPr>
      <p:cViewPr varScale="1">
        <p:scale>
          <a:sx n="81" d="100"/>
          <a:sy n="81" d="100"/>
        </p:scale>
        <p:origin x="-87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A8ADFD5B-A66C-449C-B6E8-FB716D07777D}" type="datetimeFigureOut">
              <a:rPr/>
              <a:pPr/>
              <a:t>30.06.2006</a:t>
            </a:fld>
            <a:endParaRPr lang="tr-T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CA5D3BF3-D352-46FC-8343-31F56E6730EA}" type="slidenum">
              <a:rPr/>
              <a:pPr/>
              <a:t>‹#›</a:t>
            </a:fld>
            <a:endParaRPr lang="tr-TR"/>
          </a:p>
        </p:txBody>
      </p:sp>
    </p:spTree>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tr-TR"/>
          </a:p>
        </p:txBody>
      </p:sp>
      <p:sp>
        <p:nvSpPr>
          <p:cNvPr id="4" name="Rectangle 3"/>
          <p:cNvSpPr>
            <a:spLocks noGrp="1"/>
          </p:cNvSpPr>
          <p:nvPr>
            <p:ph type="sldNum" sz="quarter" idx="10"/>
          </p:nvPr>
        </p:nvSpPr>
        <p:spPr/>
        <p:txBody>
          <a:bodyPr/>
          <a:lstStyle>
            <a:extLst/>
          </a:lstStyle>
          <a:p>
            <a:fld id="{CA5D3BF3-D352-46FC-8343-31F56E6730EA}"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şlık Slaydı">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tr-T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tr-TR" smtClean="0"/>
              <a:t>Asıl alt başlık stilini düzenlemek için tıklatın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tr-TR" sz="2000">
                <a:solidFill>
                  <a:srgbClr val="FFFFFF"/>
                </a:solidFill>
              </a:defRPr>
            </a:lvl1pPr>
            <a:extLst/>
          </a:lstStyle>
          <a:p>
            <a:pPr algn="ctr"/>
            <a:fld id="{047E157E-8DCB-4F70-A0AF-5EB586A91DD4}" type="datetime1">
              <a:rPr kumimoji="0" lang="tr-TR">
                <a:solidFill>
                  <a:srgbClr val="FFFFFF"/>
                </a:solidFill>
              </a:rPr>
              <a:pPr algn="ctr"/>
              <a:t>13.07.2014</a:t>
            </a:fld>
            <a:endParaRPr kumimoji="0" lang="tr-TR"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tr-TR">
                <a:solidFill>
                  <a:schemeClr val="tx2"/>
                </a:solidFill>
              </a:defRPr>
            </a:lvl1pPr>
            <a:extLst/>
          </a:lstStyle>
          <a:p>
            <a:pPr algn="r"/>
            <a:endParaRPr kumimoji="0" lang="tr-TR">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tr-TR">
                <a:solidFill>
                  <a:schemeClr val="tx2"/>
                </a:solidFill>
              </a:defRPr>
            </a:lvl1pPr>
            <a:extLst/>
          </a:lstStyle>
          <a:p>
            <a:fld id="{8F82E0A0-C266-4798-8C8F-B9F91E9DA37E}" type="slidenum">
              <a:rPr kumimoji="0" lang="tr-TR">
                <a:solidFill>
                  <a:schemeClr val="tx2"/>
                </a:solidFill>
              </a:rPr>
              <a:pPr/>
              <a:t>‹#›</a:t>
            </a:fld>
            <a:endParaRPr kumimoji="0" lang="tr-TR">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tr-TR" cap="all" baseline="0"/>
            </a:lvl1pPr>
            <a:extLst/>
          </a:lstStyle>
          <a:p>
            <a:pPr eaLnBrk="1" latinLnBrk="0" hangingPunct="1"/>
            <a:r>
              <a:rPr lang="tr-TR" smtClean="0"/>
              <a:t>Asıl başlık stili için tıklatın</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Özel Yerleşim">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tr-TR" smtClean="0"/>
              <a:t>Asıl başlık stili için tıklatın</a:t>
            </a:r>
            <a:endParaRPr/>
          </a:p>
        </p:txBody>
      </p:sp>
      <p:sp>
        <p:nvSpPr>
          <p:cNvPr id="3" name="Rectangle 2"/>
          <p:cNvSpPr>
            <a:spLocks noGrp="1"/>
          </p:cNvSpPr>
          <p:nvPr>
            <p:ph type="dt" sz="half" idx="10"/>
          </p:nvPr>
        </p:nvSpPr>
        <p:spPr/>
        <p:txBody>
          <a:bodyPr/>
          <a:lstStyle>
            <a:extLst/>
          </a:lstStyle>
          <a:p>
            <a:fld id="{E4606EA6-EFEA-4C30-9264-4F9291A5780D}" type="datetime1">
              <a:rPr/>
              <a:pPr/>
              <a:t>30.06.2006</a:t>
            </a:fld>
            <a:endParaRPr kumimoji="0" lang="tr-TR"/>
          </a:p>
        </p:txBody>
      </p:sp>
      <p:sp>
        <p:nvSpPr>
          <p:cNvPr id="4" name="Rectangle 3"/>
          <p:cNvSpPr>
            <a:spLocks noGrp="1"/>
          </p:cNvSpPr>
          <p:nvPr>
            <p:ph type="ftr" sz="quarter" idx="11"/>
          </p:nvPr>
        </p:nvSpPr>
        <p:spPr/>
        <p:txBody>
          <a:bodyPr/>
          <a:lstStyle>
            <a:extLst/>
          </a:lstStyle>
          <a:p>
            <a:endParaRPr kumimoji="0" lang="tr-TR"/>
          </a:p>
        </p:txBody>
      </p:sp>
      <p:sp>
        <p:nvSpPr>
          <p:cNvPr id="5" name="Rectangle 4"/>
          <p:cNvSpPr>
            <a:spLocks noGrp="1"/>
          </p:cNvSpPr>
          <p:nvPr>
            <p:ph type="sldNum" sz="quarter" idx="12"/>
          </p:nvPr>
        </p:nvSpPr>
        <p:spPr/>
        <p:txBody>
          <a:bodyPr/>
          <a:lstStyle>
            <a:extLst/>
          </a:lstStyle>
          <a:p>
            <a:pPr algn="ctr"/>
            <a:fld id="{8F82E0A0-C266-4798-8C8F-B9F91E9DA37E}" type="slidenum">
              <a:rPr kumimoji="0" lang="tr-TR" sz="1400" b="1">
                <a:solidFill>
                  <a:srgbClr val="FFFFFF"/>
                </a:solidFill>
              </a:rPr>
              <a:pPr algn="ctr"/>
              <a:t>‹#›</a:t>
            </a:fld>
            <a:endParaRPr kumimoji="0" lang="tr-TR"/>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tr-TR" sz="2800">
                <a:solidFill>
                  <a:schemeClr val="tx2"/>
                </a:solidFill>
              </a:defRPr>
            </a:lvl1pPr>
            <a:lvl2pPr eaLnBrk="1" latinLnBrk="0" hangingPunct="1">
              <a:buNone/>
              <a:defRPr kumimoji="0" lang="tr-TR" sz="1800">
                <a:solidFill>
                  <a:schemeClr val="tx1">
                    <a:tint val="75000"/>
                  </a:schemeClr>
                </a:solidFill>
              </a:defRPr>
            </a:lvl2pPr>
            <a:lvl3pPr eaLnBrk="1" latinLnBrk="0" hangingPunct="1">
              <a:buNone/>
              <a:defRPr kumimoji="0" lang="tr-TR" sz="1600">
                <a:solidFill>
                  <a:schemeClr val="tx1">
                    <a:tint val="75000"/>
                  </a:schemeClr>
                </a:solidFill>
              </a:defRPr>
            </a:lvl3pPr>
            <a:lvl4pPr eaLnBrk="1" latinLnBrk="0" hangingPunct="1">
              <a:buNone/>
              <a:defRPr kumimoji="0" lang="tr-TR" sz="1400">
                <a:solidFill>
                  <a:schemeClr val="tx1">
                    <a:tint val="75000"/>
                  </a:schemeClr>
                </a:solidFill>
              </a:defRPr>
            </a:lvl4pPr>
            <a:lvl5pPr eaLnBrk="1" latinLnBrk="0" hangingPunct="1">
              <a:buNone/>
              <a:defRPr kumimoji="0" lang="tr-TR" sz="1400">
                <a:solidFill>
                  <a:schemeClr val="tx1">
                    <a:tint val="75000"/>
                  </a:schemeClr>
                </a:solidFill>
              </a:defRPr>
            </a:lvl5pPr>
            <a:extLst/>
          </a:lstStyle>
          <a:p>
            <a:pPr lvl="0" eaLnBrk="1" latinLnBrk="0" hangingPunct="1"/>
            <a:r>
              <a:rPr lang="tr-TR" smtClean="0"/>
              <a:t>Asıl metin stillerini düzenlemek için tıklatın</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tr-TR" sz="4400" b="0" cap="none">
                <a:solidFill>
                  <a:srgbClr val="FFFFFF"/>
                </a:solidFill>
              </a:defRPr>
            </a:lvl1pPr>
            <a:extLst/>
          </a:lstStyle>
          <a:p>
            <a:r>
              <a:rPr kumimoji="0" lang="tr-TR"/>
              <a:t>Ana başlık stilini düzenlemek için tıklatın</a:t>
            </a:r>
          </a:p>
        </p:txBody>
      </p:sp>
      <p:sp>
        <p:nvSpPr>
          <p:cNvPr id="12" name="Date Placeholder 11"/>
          <p:cNvSpPr>
            <a:spLocks noGrp="1"/>
          </p:cNvSpPr>
          <p:nvPr>
            <p:ph type="dt" sz="half" idx="10"/>
          </p:nvPr>
        </p:nvSpPr>
        <p:spPr/>
        <p:txBody>
          <a:bodyPr/>
          <a:lstStyle>
            <a:extLst/>
          </a:lstStyle>
          <a:p>
            <a:fld id="{6FCF9F07-3BC7-4570-B054-79111B0A380C}" type="datetime1">
              <a:rPr/>
              <a:pPr/>
              <a:t>30.06.2006</a:t>
            </a:fld>
            <a:endParaRPr kumimoji="0" lang="tr-TR"/>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tr-TR" sz="2400">
                <a:solidFill>
                  <a:srgbClr val="FFFFFF"/>
                </a:solidFill>
              </a:defRPr>
            </a:lvl1pPr>
            <a:extLst/>
          </a:lstStyle>
          <a:p>
            <a:pPr algn="ctr"/>
            <a:fld id="{8F82E0A0-C266-4798-8C8F-B9F91E9DA37E}" type="slidenum">
              <a:rPr kumimoji="0" lang="tr-TR" sz="2400" b="1">
                <a:solidFill>
                  <a:srgbClr val="FFFFFF"/>
                </a:solidFill>
              </a:rPr>
              <a:pPr algn="ctr"/>
              <a:t>‹#›</a:t>
            </a:fld>
            <a:endParaRPr kumimoji="0" lang="tr-TR"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tr-TR" smtClean="0"/>
              <a:t>Asıl başlık stili için tıklatın</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8" name="Date Placeholder 7"/>
          <p:cNvSpPr>
            <a:spLocks noGrp="1"/>
          </p:cNvSpPr>
          <p:nvPr>
            <p:ph type="dt" sz="half" idx="15"/>
          </p:nvPr>
        </p:nvSpPr>
        <p:spPr/>
        <p:txBody>
          <a:bodyPr rtlCol="0"/>
          <a:lstStyle>
            <a:extLst/>
          </a:lstStyle>
          <a:p>
            <a:fld id="{E4606EA6-EFEA-4C30-9264-4F9291A5780D}" type="datetime1">
              <a:rPr/>
              <a:pPr/>
              <a:t>30.06.2006</a:t>
            </a:fld>
            <a:endParaRPr kumimoji="0" lang="tr-TR"/>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tr-TR" sz="1400" b="1">
                <a:solidFill>
                  <a:srgbClr val="FFFFFF"/>
                </a:solidFill>
              </a:rPr>
              <a:pPr algn="ctr"/>
              <a:t>‹#›</a:t>
            </a:fld>
            <a:endParaRPr kumimoji="0" lang="tr-TR"/>
          </a:p>
        </p:txBody>
      </p:sp>
      <p:sp>
        <p:nvSpPr>
          <p:cNvPr id="12" name="Footer Placeholder 11"/>
          <p:cNvSpPr>
            <a:spLocks noGrp="1"/>
          </p:cNvSpPr>
          <p:nvPr>
            <p:ph type="ftr" sz="quarter" idx="17"/>
          </p:nvPr>
        </p:nvSpPr>
        <p:spPr/>
        <p:txBody>
          <a:bodyPr rtlCol="0"/>
          <a:lstStyle>
            <a:extLst/>
          </a:lstStyle>
          <a:p>
            <a:endParaRPr kumimoji="0"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tr-TR"/>
            </a:lvl1pPr>
            <a:extLst/>
          </a:lstStyle>
          <a:p>
            <a:pPr eaLnBrk="1" latinLnBrk="0" hangingPunct="1"/>
            <a:r>
              <a:rPr lang="tr-TR" smtClean="0"/>
              <a:t>Asıl başlık stili için tıklatın</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10" name="Date Placeholder 9"/>
          <p:cNvSpPr>
            <a:spLocks noGrp="1"/>
          </p:cNvSpPr>
          <p:nvPr>
            <p:ph type="dt" sz="half" idx="15"/>
          </p:nvPr>
        </p:nvSpPr>
        <p:spPr/>
        <p:txBody>
          <a:bodyPr rtlCol="0"/>
          <a:lstStyle>
            <a:extLst/>
          </a:lstStyle>
          <a:p>
            <a:fld id="{E4606EA6-EFEA-4C30-9264-4F9291A5780D}" type="datetime1">
              <a:rPr/>
              <a:pPr/>
              <a:t>30.06.2006</a:t>
            </a:fld>
            <a:endParaRPr kumimoji="0" lang="tr-TR"/>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tr-TR" sz="1400" b="1">
                <a:solidFill>
                  <a:srgbClr val="FFFFFF"/>
                </a:solidFill>
              </a:rPr>
              <a:pPr algn="ctr"/>
              <a:t>‹#›</a:t>
            </a:fld>
            <a:endParaRPr kumimoji="0" lang="tr-TR"/>
          </a:p>
        </p:txBody>
      </p:sp>
      <p:sp>
        <p:nvSpPr>
          <p:cNvPr id="14" name="Footer Placeholder 13"/>
          <p:cNvSpPr>
            <a:spLocks noGrp="1"/>
          </p:cNvSpPr>
          <p:nvPr>
            <p:ph type="ftr" sz="quarter" idx="17"/>
          </p:nvPr>
        </p:nvSpPr>
        <p:spPr/>
        <p:txBody>
          <a:bodyPr rtlCol="0"/>
          <a:lstStyle>
            <a:extLst/>
          </a:lstStyle>
          <a:p>
            <a:endParaRPr kumimoji="0" lang="tr-T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tr-TR" sz="2000" b="1">
                <a:solidFill>
                  <a:srgbClr val="FFFFFF"/>
                </a:solidFill>
              </a:defRPr>
            </a:lvl1pPr>
            <a:extLst/>
          </a:lstStyle>
          <a:p>
            <a:pPr lvl="0" eaLnBrk="1" latinLnBrk="0" hangingPunct="1"/>
            <a:r>
              <a:rPr lang="tr-TR" smtClean="0"/>
              <a:t>Asıl metin stillerini düzenlemek için tıklatın</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tr-TR" sz="2000" b="1">
                <a:solidFill>
                  <a:srgbClr val="FFFFFF"/>
                </a:solidFill>
              </a:defRPr>
            </a:lvl1pPr>
            <a:extLst/>
          </a:lstStyle>
          <a:p>
            <a:pPr lvl="0" eaLnBrk="1" latinLnBrk="0" hangingPunct="1"/>
            <a:r>
              <a:rPr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tr-TR" smtClean="0"/>
              <a:t>Asıl başlık stili için tıklatın</a:t>
            </a:r>
            <a:endParaRPr/>
          </a:p>
        </p:txBody>
      </p:sp>
      <p:sp>
        <p:nvSpPr>
          <p:cNvPr id="3" name="Date Placeholder 2"/>
          <p:cNvSpPr>
            <a:spLocks noGrp="1"/>
          </p:cNvSpPr>
          <p:nvPr>
            <p:ph type="dt" sz="half" idx="10"/>
          </p:nvPr>
        </p:nvSpPr>
        <p:spPr/>
        <p:txBody>
          <a:bodyPr/>
          <a:lstStyle>
            <a:extLst/>
          </a:lstStyle>
          <a:p>
            <a:fld id="{6DFADB5D-B7A0-47E3-AD2D-B1A6F8614213}" type="datetime1">
              <a:rPr/>
              <a:pPr/>
              <a:t>30.06.2006</a:t>
            </a:fld>
            <a:endParaRPr kumimoji="0" lang="tr-TR"/>
          </a:p>
        </p:txBody>
      </p:sp>
      <p:sp>
        <p:nvSpPr>
          <p:cNvPr id="4" name="Footer Placeholder 3"/>
          <p:cNvSpPr>
            <a:spLocks noGrp="1"/>
          </p:cNvSpPr>
          <p:nvPr>
            <p:ph type="ftr" sz="quarter" idx="11"/>
          </p:nvPr>
        </p:nvSpPr>
        <p:spPr/>
        <p:txBody>
          <a:bodyPr/>
          <a:lstStyle>
            <a:extLst/>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rgbClr val="FFFFFF"/>
                </a:solidFill>
              </a:defRPr>
            </a:lvl1pPr>
            <a:extLst/>
          </a:lstStyle>
          <a:p>
            <a:fld id="{A3F7CB7D-F184-43C7-B6FD-03D728E1BBFF}" type="slidenum">
              <a:rPr kumimoji="0" lang="tr-TR">
                <a:solidFill>
                  <a:srgbClr val="FFFFFF"/>
                </a:solidFill>
              </a:rPr>
              <a:pPr/>
              <a:t>‹#›</a:t>
            </a:fld>
            <a:endParaRPr kumimoji="0" lang="tr-T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a:pPr/>
              <a:t>30.06.2006</a:t>
            </a:fld>
            <a:endParaRPr kumimoji="0" lang="tr-TR"/>
          </a:p>
        </p:txBody>
      </p:sp>
      <p:sp>
        <p:nvSpPr>
          <p:cNvPr id="3" name="Footer Placeholder 2"/>
          <p:cNvSpPr>
            <a:spLocks noGrp="1"/>
          </p:cNvSpPr>
          <p:nvPr>
            <p:ph type="ftr" sz="quarter" idx="11"/>
          </p:nvPr>
        </p:nvSpPr>
        <p:spPr/>
        <p:txBody>
          <a:bodyPr/>
          <a:lstStyle>
            <a:extLst/>
          </a:lstStyle>
          <a:p>
            <a:endParaRPr kumimoji="0" lang="tr-TR"/>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tr-TR">
                <a:solidFill>
                  <a:schemeClr val="tx2"/>
                </a:solidFill>
              </a:defRPr>
            </a:lvl1pPr>
            <a:extLst/>
          </a:lstStyle>
          <a:p>
            <a:fld id="{A3F7CB7D-F184-43C7-B6FD-03D728E1BBFF}" type="slidenum">
              <a:rPr kumimoji="0" lang="tr-TR">
                <a:solidFill>
                  <a:schemeClr val="tx2"/>
                </a:solidFill>
              </a:rPr>
              <a:pPr/>
              <a:t>‹#›</a:t>
            </a:fld>
            <a:endParaRPr kumimoji="0" lang="tr-T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çerik, Açıklama Yazılı">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tr-TR" sz="4200" b="0"/>
            </a:lvl1pPr>
            <a:extLst/>
          </a:lstStyle>
          <a:p>
            <a:pPr eaLnBrk="1" latinLnBrk="0" hangingPunct="1"/>
            <a:r>
              <a:rPr lang="tr-TR" smtClean="0"/>
              <a:t>Asıl başlık stili için tıklatın</a:t>
            </a:r>
            <a:endParaRPr/>
          </a:p>
        </p:txBody>
      </p:sp>
      <p:sp>
        <p:nvSpPr>
          <p:cNvPr id="5" name="Date Placeholder 4"/>
          <p:cNvSpPr>
            <a:spLocks noGrp="1"/>
          </p:cNvSpPr>
          <p:nvPr>
            <p:ph type="dt" sz="half" idx="10"/>
          </p:nvPr>
        </p:nvSpPr>
        <p:spPr/>
        <p:txBody>
          <a:bodyPr/>
          <a:lstStyle>
            <a:extLst/>
          </a:lstStyle>
          <a:p>
            <a:fld id="{F49A8198-4617-485E-9585-4840B69DBBA6}" type="datetime1">
              <a:rPr/>
              <a:pPr/>
              <a:t>30.06.2006</a:t>
            </a:fld>
            <a:endParaRPr kumimoji="0" lang="tr-TR"/>
          </a:p>
        </p:txBody>
      </p:sp>
      <p:sp>
        <p:nvSpPr>
          <p:cNvPr id="6" name="Footer Placeholder 5"/>
          <p:cNvSpPr>
            <a:spLocks noGrp="1"/>
          </p:cNvSpPr>
          <p:nvPr>
            <p:ph type="ftr" sz="quarter" idx="11"/>
          </p:nvPr>
        </p:nvSpPr>
        <p:spPr/>
        <p:txBody>
          <a:bodyPr/>
          <a:lstStyle>
            <a:extLst/>
          </a:lstStyle>
          <a:p>
            <a:endParaRPr kumimoji="0" lang="tr-TR"/>
          </a:p>
        </p:txBody>
      </p:sp>
      <p:sp>
        <p:nvSpPr>
          <p:cNvPr id="7" name="Slide Number Placeholder 6"/>
          <p:cNvSpPr>
            <a:spLocks noGrp="1"/>
          </p:cNvSpPr>
          <p:nvPr>
            <p:ph type="sldNum" sz="quarter" idx="12"/>
          </p:nvPr>
        </p:nvSpPr>
        <p:spPr/>
        <p:txBody>
          <a:bodyPr/>
          <a:lstStyle>
            <a:lvl1pPr eaLnBrk="1" latinLnBrk="0" hangingPunct="1">
              <a:defRPr kumimoji="0" lang="tr-TR">
                <a:solidFill>
                  <a:srgbClr val="FFFFFF"/>
                </a:solidFill>
              </a:defRPr>
            </a:lvl1pPr>
            <a:extLst/>
          </a:lstStyle>
          <a:p>
            <a:fld id="{A3F7CB7D-F184-43C7-B6FD-03D728E1BBFF}" type="slidenum">
              <a:rPr kumimoji="0" lang="tr-TR">
                <a:solidFill>
                  <a:srgbClr val="FFFFFF"/>
                </a:solidFill>
              </a:rPr>
              <a:pPr/>
              <a:t>‹#›</a:t>
            </a:fld>
            <a:endParaRPr kumimoji="0" lang="tr-TR">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tr-TR" sz="1800"/>
            </a:lvl1pPr>
            <a:lvl2pPr eaLnBrk="1" latinLnBrk="0" hangingPunct="1">
              <a:buNone/>
              <a:defRPr kumimoji="0" lang="tr-TR" sz="1200"/>
            </a:lvl2pPr>
            <a:lvl3pPr eaLnBrk="1" latinLnBrk="0" hangingPunct="1">
              <a:buNone/>
              <a:defRPr kumimoji="0" lang="tr-TR" sz="1000"/>
            </a:lvl3pPr>
            <a:lvl4pPr eaLnBrk="1" latinLnBrk="0" hangingPunct="1">
              <a:buNone/>
              <a:defRPr kumimoji="0" lang="tr-TR" sz="900"/>
            </a:lvl4pPr>
            <a:lvl5pPr eaLnBrk="1" latinLnBrk="0" hangingPunct="1">
              <a:buNone/>
              <a:defRPr kumimoji="0" lang="tr-TR" sz="900"/>
            </a:lvl5pPr>
            <a:extLst/>
          </a:lstStyle>
          <a:p>
            <a:pPr lvl="0" eaLnBrk="1" latinLnBrk="0" hangingPunct="1"/>
            <a:r>
              <a:rPr lang="tr-TR" smtClean="0"/>
              <a:t>Asıl metin stillerini düzenlemek için tıklatın</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Açıklama Yazılı">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tr-TR" sz="3200"/>
            </a:lvl1pPr>
            <a:extLst/>
          </a:lstStyle>
          <a:p>
            <a:r>
              <a:rPr kumimoji="0" lang="tr-TR" smtClean="0"/>
              <a:t>Resim eklemek için simgeyi tıklatın</a:t>
            </a:r>
            <a:endParaRPr kumimoji="0" lang="tr-T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tr-TR" sz="1700"/>
            </a:lvl1pPr>
            <a:lvl2pPr eaLnBrk="1" latinLnBrk="0" hangingPunct="1">
              <a:buFontTx/>
              <a:buNone/>
              <a:defRPr kumimoji="0" lang="tr-TR" sz="1200"/>
            </a:lvl2pPr>
            <a:lvl3pPr eaLnBrk="1" latinLnBrk="0" hangingPunct="1">
              <a:buFontTx/>
              <a:buNone/>
              <a:defRPr kumimoji="0" lang="tr-TR" sz="1000"/>
            </a:lvl3pPr>
            <a:lvl4pPr eaLnBrk="1" latinLnBrk="0" hangingPunct="1">
              <a:buFontTx/>
              <a:buNone/>
              <a:defRPr kumimoji="0" lang="tr-TR" sz="900"/>
            </a:lvl4pPr>
            <a:lvl5pPr eaLnBrk="1" latinLnBrk="0" hangingPunct="1">
              <a:buFontTx/>
              <a:buNone/>
              <a:defRPr kumimoji="0" lang="tr-TR" sz="900"/>
            </a:lvl5pPr>
            <a:extLst/>
          </a:lstStyle>
          <a:p>
            <a:pPr lvl="0" eaLnBrk="1" latinLnBrk="0" hangingPunct="1"/>
            <a:r>
              <a:rPr lang="tr-TR" smtClean="0"/>
              <a:t>Asıl metin stillerini düzenlemek için tıklatın</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tr-TR" sz="2800" b="0">
                <a:solidFill>
                  <a:srgbClr val="FFFFFF"/>
                </a:solidFill>
              </a:defRPr>
            </a:lvl1pPr>
            <a:extLst/>
          </a:lstStyle>
          <a:p>
            <a:pPr eaLnBrk="1" latinLnBrk="0" hangingPunct="1"/>
            <a:r>
              <a:rPr lang="tr-TR" smtClean="0"/>
              <a:t>Asıl başlık stili için tıklatın</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a:pPr/>
              <a:t>30.06.2006</a:t>
            </a:fld>
            <a:endParaRPr kumimoji="0" lang="tr-TR"/>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tr-TR" sz="2800"/>
            </a:lvl1pPr>
            <a:extLst/>
          </a:lstStyle>
          <a:p>
            <a:pPr algn="ctr"/>
            <a:fld id="{8F82E0A0-C266-4798-8C8F-B9F91E9DA37E}" type="slidenum">
              <a:rPr kumimoji="0" lang="tr-TR" sz="2800" b="1">
                <a:solidFill>
                  <a:srgbClr val="FFFFFF"/>
                </a:solidFill>
              </a:rPr>
              <a:pPr algn="ctr"/>
              <a:t>‹#›</a:t>
            </a:fld>
            <a:endParaRPr kumimoji="0" lang="tr-TR"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tr-TR" sz="1400">
                <a:solidFill>
                  <a:schemeClr val="tx2"/>
                </a:solidFill>
              </a:defRPr>
            </a:lvl1pPr>
            <a:extLst/>
          </a:lstStyle>
          <a:p>
            <a:fld id="{E4606EA6-EFEA-4C30-9264-4F9291A5780D}" type="datetime1">
              <a:rPr/>
              <a:pPr/>
              <a:t>30.06.2006</a:t>
            </a:fld>
            <a:endParaRPr kumimoji="0" lang="tr-TR"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tr-TR" sz="1400">
                <a:solidFill>
                  <a:schemeClr val="tx2"/>
                </a:solidFill>
              </a:defRPr>
            </a:lvl1pPr>
            <a:extLst/>
          </a:lstStyle>
          <a:p>
            <a:pPr algn="r"/>
            <a:endParaRPr kumimoji="0" lang="tr-TR"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tr-TR" sz="1400" b="1">
                <a:solidFill>
                  <a:srgbClr val="FFFFFF"/>
                </a:solidFill>
              </a:defRPr>
            </a:lvl1pPr>
            <a:extLst/>
          </a:lstStyle>
          <a:p>
            <a:pPr algn="ctr"/>
            <a:fld id="{8F82E0A0-C266-4798-8C8F-B9F91E9DA37E}" type="slidenum">
              <a:rPr kumimoji="0" lang="tr-TR" sz="1400" b="1">
                <a:solidFill>
                  <a:srgbClr val="FFFFFF"/>
                </a:solidFill>
              </a:rPr>
              <a:pPr algn="ctr"/>
              <a:t>‹#›</a:t>
            </a:fld>
            <a:endParaRPr kumimoji="0" lang="tr-TR"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tr-TR" smtClean="0"/>
              <a:t>Asıl başlık stili için tıklatın</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tr-T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tr-T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tr-T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tr-T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tr-T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tr-T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tr-T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tr-T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tr-T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tr-TR" sz="1800" kern="1200" baseline="0">
          <a:solidFill>
            <a:schemeClr val="tx1"/>
          </a:solidFill>
          <a:latin typeface="+mn-lt"/>
          <a:ea typeface="+mn-ea"/>
          <a:cs typeface="+mn-cs"/>
        </a:defRPr>
      </a:lvl9pPr>
      <a:extLst/>
    </p:bodyStyle>
    <p:otherStyle>
      <a:lvl1pPr marL="0" algn="l" rtl="0" eaLnBrk="1" latinLnBrk="0" hangingPunct="1">
        <a:defRPr kumimoji="0" lang="tr-TR" kern="1200">
          <a:solidFill>
            <a:schemeClr val="tx1"/>
          </a:solidFill>
          <a:latin typeface="+mn-lt"/>
          <a:ea typeface="+mn-ea"/>
          <a:cs typeface="+mn-cs"/>
        </a:defRPr>
      </a:lvl1pPr>
      <a:lvl2pPr marL="457200" algn="l" rtl="0" eaLnBrk="1" latinLnBrk="0" hangingPunct="1">
        <a:defRPr kumimoji="0" lang="tr-TR" kern="1200">
          <a:solidFill>
            <a:schemeClr val="tx1"/>
          </a:solidFill>
          <a:latin typeface="+mn-lt"/>
          <a:ea typeface="+mn-ea"/>
          <a:cs typeface="+mn-cs"/>
        </a:defRPr>
      </a:lvl2pPr>
      <a:lvl3pPr marL="914400" algn="l" rtl="0" eaLnBrk="1" latinLnBrk="0" hangingPunct="1">
        <a:defRPr kumimoji="0" lang="tr-TR" kern="1200">
          <a:solidFill>
            <a:schemeClr val="tx1"/>
          </a:solidFill>
          <a:latin typeface="+mn-lt"/>
          <a:ea typeface="+mn-ea"/>
          <a:cs typeface="+mn-cs"/>
        </a:defRPr>
      </a:lvl3pPr>
      <a:lvl4pPr marL="1371600" algn="l" rtl="0" eaLnBrk="1" latinLnBrk="0" hangingPunct="1">
        <a:defRPr kumimoji="0" lang="tr-TR" kern="1200">
          <a:solidFill>
            <a:schemeClr val="tx1"/>
          </a:solidFill>
          <a:latin typeface="+mn-lt"/>
          <a:ea typeface="+mn-ea"/>
          <a:cs typeface="+mn-cs"/>
        </a:defRPr>
      </a:lvl4pPr>
      <a:lvl5pPr marL="1828800" algn="l" rtl="0" eaLnBrk="1" latinLnBrk="0" hangingPunct="1">
        <a:defRPr kumimoji="0" lang="tr-TR" kern="1200">
          <a:solidFill>
            <a:schemeClr val="tx1"/>
          </a:solidFill>
          <a:latin typeface="+mn-lt"/>
          <a:ea typeface="+mn-ea"/>
          <a:cs typeface="+mn-cs"/>
        </a:defRPr>
      </a:lvl5pPr>
      <a:lvl6pPr marL="2286000" algn="l" rtl="0" eaLnBrk="1" latinLnBrk="0" hangingPunct="1">
        <a:defRPr kumimoji="0" lang="tr-TR" kern="1200">
          <a:solidFill>
            <a:schemeClr val="tx1"/>
          </a:solidFill>
          <a:latin typeface="+mn-lt"/>
          <a:ea typeface="+mn-ea"/>
          <a:cs typeface="+mn-cs"/>
        </a:defRPr>
      </a:lvl6pPr>
      <a:lvl7pPr marL="2743200" algn="l" rtl="0" eaLnBrk="1" latinLnBrk="0" hangingPunct="1">
        <a:defRPr kumimoji="0" lang="tr-TR" kern="1200">
          <a:solidFill>
            <a:schemeClr val="tx1"/>
          </a:solidFill>
          <a:latin typeface="+mn-lt"/>
          <a:ea typeface="+mn-ea"/>
          <a:cs typeface="+mn-cs"/>
        </a:defRPr>
      </a:lvl7pPr>
      <a:lvl8pPr marL="3200400" algn="l" rtl="0" eaLnBrk="1" latinLnBrk="0" hangingPunct="1">
        <a:defRPr kumimoji="0" lang="tr-TR" kern="1200">
          <a:solidFill>
            <a:schemeClr val="tx1"/>
          </a:solidFill>
          <a:latin typeface="+mn-lt"/>
          <a:ea typeface="+mn-ea"/>
          <a:cs typeface="+mn-cs"/>
        </a:defRPr>
      </a:lvl8pPr>
      <a:lvl9pPr marL="3657600" algn="l" rtl="0" eaLnBrk="1" latinLnBrk="0" hangingPunct="1">
        <a:defRPr kumimoji="0" lang="tr-T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1331640" y="1203598"/>
            <a:ext cx="6477000" cy="2038350"/>
          </a:xfrm>
        </p:spPr>
        <p:txBody>
          <a:bodyPr/>
          <a:lstStyle>
            <a:extLst/>
          </a:lstStyle>
          <a:p>
            <a:r>
              <a:rPr lang="tr-TR" dirty="0" err="1" smtClean="0">
                <a:latin typeface="Adobe Caslon Pro Bold" pitchFamily="18" charset="-94"/>
              </a:rPr>
              <a:t>saĞLIKLI</a:t>
            </a:r>
            <a:r>
              <a:rPr lang="tr-TR" dirty="0" smtClean="0">
                <a:latin typeface="Adobe Caslon Pro Bold" pitchFamily="18" charset="-94"/>
              </a:rPr>
              <a:t> </a:t>
            </a:r>
            <a:r>
              <a:rPr lang="tr-TR" dirty="0" smtClean="0">
                <a:latin typeface="Adobe Caslon Pro Bold" pitchFamily="18" charset="-94"/>
              </a:rPr>
              <a:t>BESLENME</a:t>
            </a:r>
            <a:br>
              <a:rPr lang="tr-TR" dirty="0" smtClean="0">
                <a:latin typeface="Adobe Caslon Pro Bold" pitchFamily="18" charset="-94"/>
              </a:rPr>
            </a:br>
            <a:r>
              <a:rPr lang="tr-TR" dirty="0" smtClean="0">
                <a:latin typeface="Adobe Caslon Pro Bold" pitchFamily="18" charset="-94"/>
              </a:rPr>
              <a:t>NASIL OLMALI?</a:t>
            </a:r>
            <a:endParaRPr lang="tr-TR" dirty="0">
              <a:latin typeface="Adobe Caslon Pro Bold" pitchFamily="18" charset="-94"/>
            </a:endParaRPr>
          </a:p>
        </p:txBody>
      </p:sp>
      <p:sp>
        <p:nvSpPr>
          <p:cNvPr id="5" name="Rectangle 4"/>
          <p:cNvSpPr>
            <a:spLocks noGrp="1"/>
          </p:cNvSpPr>
          <p:nvPr>
            <p:ph type="subTitle" idx="1"/>
          </p:nvPr>
        </p:nvSpPr>
        <p:spPr>
          <a:xfrm>
            <a:off x="2411760" y="4629150"/>
            <a:ext cx="6515100" cy="514350"/>
          </a:xfrm>
        </p:spPr>
        <p:txBody>
          <a:bodyPr>
            <a:normAutofit lnSpcReduction="10000"/>
          </a:bodyPr>
          <a:lstStyle>
            <a:extLst/>
          </a:lstStyle>
          <a:p>
            <a:r>
              <a:rPr lang="tr-TR" dirty="0" err="1" smtClean="0">
                <a:latin typeface="Adobe Caslon Pro" pitchFamily="18" charset="-94"/>
              </a:rPr>
              <a:t>Dyt</a:t>
            </a:r>
            <a:r>
              <a:rPr lang="tr-TR" dirty="0" smtClean="0">
                <a:latin typeface="Adobe Caslon Pro" pitchFamily="18" charset="-94"/>
              </a:rPr>
              <a:t>. Hazal AYDIN</a:t>
            </a:r>
            <a:endParaRPr lang="tr-TR" dirty="0">
              <a:latin typeface="Adobe Caslon Pro" pitchFamily="18" charset="-9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3"/>
          </p:nvPr>
        </p:nvSpPr>
        <p:spPr>
          <a:xfrm>
            <a:off x="611560" y="1419622"/>
            <a:ext cx="8153400" cy="3723878"/>
          </a:xfrm>
        </p:spPr>
        <p:txBody>
          <a:bodyPr>
            <a:normAutofit fontScale="85000" lnSpcReduction="10000"/>
          </a:bodyPr>
          <a:lstStyle/>
          <a:p>
            <a:pPr>
              <a:buNone/>
            </a:pPr>
            <a:r>
              <a:rPr lang="tr-TR" b="1" i="1" u="sng" dirty="0" smtClean="0">
                <a:latin typeface="Adobe Caslon Pro" pitchFamily="18" charset="-94"/>
              </a:rPr>
              <a:t>Günlük  2-3 köfte kadar et-tavuk-balık-hindi</a:t>
            </a:r>
            <a:r>
              <a:rPr lang="tr-TR" b="1" u="sng" dirty="0" smtClean="0">
                <a:latin typeface="Adobe Caslon Pro" pitchFamily="18" charset="-94"/>
              </a:rPr>
              <a:t> </a:t>
            </a:r>
            <a:r>
              <a:rPr lang="tr-TR" b="1" dirty="0" smtClean="0">
                <a:latin typeface="Adobe Caslon Pro" pitchFamily="18" charset="-94"/>
              </a:rPr>
              <a:t>tüketilmelidir.</a:t>
            </a:r>
          </a:p>
          <a:p>
            <a:pPr marL="0" lvl="0" indent="0">
              <a:buNone/>
            </a:pPr>
            <a:endParaRPr lang="tr-TR" b="1" dirty="0" smtClean="0">
              <a:latin typeface="Adobe Caslon Pro" pitchFamily="18" charset="-94"/>
            </a:endParaRPr>
          </a:p>
          <a:p>
            <a:pPr marL="0" lvl="0" indent="0">
              <a:buNone/>
            </a:pPr>
            <a:r>
              <a:rPr lang="tr-TR" b="1" dirty="0" err="1" smtClean="0">
                <a:latin typeface="Adobe Caslon Pro" pitchFamily="18" charset="-94"/>
              </a:rPr>
              <a:t>Omega</a:t>
            </a:r>
            <a:r>
              <a:rPr lang="tr-TR" b="1" dirty="0" smtClean="0">
                <a:latin typeface="Adobe Caslon Pro" pitchFamily="18" charset="-94"/>
              </a:rPr>
              <a:t>–3 (n-3) içeriği yüksek olduğu için sağlıklı beslenme için </a:t>
            </a:r>
            <a:r>
              <a:rPr lang="tr-TR" b="1" i="1" u="sng" dirty="0" smtClean="0">
                <a:latin typeface="Adobe Caslon Pro" pitchFamily="18" charset="-94"/>
              </a:rPr>
              <a:t>haftada en az  2 kez balık</a:t>
            </a:r>
            <a:r>
              <a:rPr lang="tr-TR" b="1" dirty="0" smtClean="0">
                <a:latin typeface="Adobe Caslon Pro" pitchFamily="18" charset="-94"/>
              </a:rPr>
              <a:t> yenilmelidir.</a:t>
            </a:r>
          </a:p>
          <a:p>
            <a:pPr lvl="0" fontAlgn="base">
              <a:buNone/>
            </a:pPr>
            <a:endParaRPr lang="tr-TR" b="1" dirty="0" smtClean="0">
              <a:latin typeface="Adobe Caslon Pro" pitchFamily="18" charset="-94"/>
            </a:endParaRPr>
          </a:p>
          <a:p>
            <a:pPr marL="0" lvl="0" indent="0" fontAlgn="base">
              <a:buNone/>
            </a:pPr>
            <a:r>
              <a:rPr lang="tr-TR" b="1" dirty="0" err="1" smtClean="0">
                <a:latin typeface="Adobe Caslon Pro" pitchFamily="18" charset="-94"/>
              </a:rPr>
              <a:t>Kurubaklagiller</a:t>
            </a:r>
            <a:r>
              <a:rPr lang="tr-TR" b="1" dirty="0" smtClean="0">
                <a:latin typeface="Adobe Caslon Pro" pitchFamily="18" charset="-94"/>
              </a:rPr>
              <a:t> posa içeriklerinin yüksek olması ve yağ içeriklerinin düşük olması nedeniyle özellikle kalp-damar ve diyabet hastalarının diyetinde sıklıkla yer almalıdır. </a:t>
            </a:r>
            <a:r>
              <a:rPr lang="tr-TR" b="1" i="1" u="sng" dirty="0" smtClean="0">
                <a:latin typeface="Adobe Caslon Pro" pitchFamily="18" charset="-94"/>
              </a:rPr>
              <a:t>Haftada 2-3 kez</a:t>
            </a:r>
            <a:r>
              <a:rPr lang="tr-TR" b="1" dirty="0" smtClean="0">
                <a:latin typeface="Adobe Caslon Pro" pitchFamily="18" charset="-94"/>
              </a:rPr>
              <a:t> tüketilmesi önerilmektedir.</a:t>
            </a:r>
          </a:p>
          <a:p>
            <a:endParaRPr lang="tr-TR" dirty="0"/>
          </a:p>
        </p:txBody>
      </p:sp>
      <p:sp>
        <p:nvSpPr>
          <p:cNvPr id="4" name="3 5-Nokta Yıldız"/>
          <p:cNvSpPr/>
          <p:nvPr/>
        </p:nvSpPr>
        <p:spPr>
          <a:xfrm>
            <a:off x="251520" y="1419622"/>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251520" y="2283718"/>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5-Nokta Yıldız"/>
          <p:cNvSpPr/>
          <p:nvPr/>
        </p:nvSpPr>
        <p:spPr>
          <a:xfrm>
            <a:off x="251520" y="3435846"/>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555526"/>
            <a:ext cx="8153400" cy="1005840"/>
          </a:xfrm>
        </p:spPr>
        <p:txBody>
          <a:bodyPr>
            <a:normAutofit fontScale="90000"/>
          </a:bodyPr>
          <a:lstStyle/>
          <a:p>
            <a:r>
              <a:rPr lang="tr-TR" b="1" dirty="0" smtClean="0">
                <a:solidFill>
                  <a:srgbClr val="00B0F0"/>
                </a:solidFill>
                <a:latin typeface="Adobe Caslon Pro Bold" pitchFamily="18" charset="-94"/>
              </a:rPr>
              <a:t>SEBZE ve MEYVE GRUBU</a:t>
            </a:r>
            <a:br>
              <a:rPr lang="tr-TR" b="1" dirty="0" smtClean="0">
                <a:solidFill>
                  <a:srgbClr val="00B0F0"/>
                </a:solidFill>
                <a:latin typeface="Adobe Caslon Pro Bold" pitchFamily="18" charset="-94"/>
              </a:rPr>
            </a:br>
            <a:endParaRPr lang="tr-TR" dirty="0">
              <a:solidFill>
                <a:srgbClr val="00B0F0"/>
              </a:solidFill>
              <a:latin typeface="Adobe Caslon Pro Bold" pitchFamily="18" charset="-94"/>
            </a:endParaRPr>
          </a:p>
        </p:txBody>
      </p:sp>
      <p:sp>
        <p:nvSpPr>
          <p:cNvPr id="3" name="2 İçerik Yer Tutucusu"/>
          <p:cNvSpPr>
            <a:spLocks noGrp="1"/>
          </p:cNvSpPr>
          <p:nvPr>
            <p:ph sz="quarter" idx="13"/>
          </p:nvPr>
        </p:nvSpPr>
        <p:spPr>
          <a:xfrm>
            <a:off x="611560" y="1563638"/>
            <a:ext cx="8153400" cy="3276600"/>
          </a:xfrm>
        </p:spPr>
        <p:txBody>
          <a:bodyPr>
            <a:normAutofit fontScale="85000" lnSpcReduction="10000"/>
          </a:bodyPr>
          <a:lstStyle/>
          <a:p>
            <a:pPr fontAlgn="base"/>
            <a:r>
              <a:rPr lang="tr-TR" b="1" dirty="0" smtClean="0">
                <a:solidFill>
                  <a:srgbClr val="FF0000"/>
                </a:solidFill>
                <a:latin typeface="Adobe Caslon Pro" pitchFamily="18" charset="-94"/>
              </a:rPr>
              <a:t>Bu grupta yer alan besinle</a:t>
            </a:r>
            <a:r>
              <a:rPr lang="tr-TR" dirty="0" smtClean="0">
                <a:solidFill>
                  <a:srgbClr val="FF0000"/>
                </a:solidFill>
                <a:latin typeface="Adobe Caslon Pro" pitchFamily="18" charset="-94"/>
              </a:rPr>
              <a:t>r</a:t>
            </a:r>
          </a:p>
          <a:p>
            <a:pPr marL="0" indent="0" fontAlgn="base">
              <a:buNone/>
            </a:pPr>
            <a:r>
              <a:rPr lang="tr-TR" dirty="0" smtClean="0">
                <a:latin typeface="Adobe Caslon Pro" pitchFamily="18" charset="-94"/>
              </a:rPr>
              <a:t>Bitkilerin her türlü yenebilen kısmı sebze  ve meyve grubu altında toplanır.</a:t>
            </a:r>
          </a:p>
          <a:p>
            <a:pPr fontAlgn="base"/>
            <a:r>
              <a:rPr lang="tr-TR" b="1" dirty="0" smtClean="0">
                <a:solidFill>
                  <a:srgbClr val="FF0000"/>
                </a:solidFill>
                <a:latin typeface="Adobe Caslon Pro" pitchFamily="18" charset="-94"/>
              </a:rPr>
              <a:t>İçerdiği Önemli Besinler :</a:t>
            </a:r>
            <a:endParaRPr lang="tr-TR" dirty="0" smtClean="0">
              <a:solidFill>
                <a:srgbClr val="FF0000"/>
              </a:solidFill>
              <a:latin typeface="Adobe Caslon Pro" pitchFamily="18" charset="-94"/>
            </a:endParaRPr>
          </a:p>
          <a:p>
            <a:pPr marL="0" indent="0" fontAlgn="base">
              <a:buNone/>
            </a:pPr>
            <a:r>
              <a:rPr lang="tr-TR" dirty="0" smtClean="0">
                <a:latin typeface="Adobe Caslon Pro" pitchFamily="18" charset="-94"/>
              </a:rPr>
              <a:t>Mineraller ve vitaminler bakımından zengindirler. </a:t>
            </a:r>
            <a:r>
              <a:rPr lang="tr-TR" dirty="0" err="1" smtClean="0">
                <a:latin typeface="Adobe Caslon Pro" pitchFamily="18" charset="-94"/>
              </a:rPr>
              <a:t>Folik</a:t>
            </a:r>
            <a:r>
              <a:rPr lang="tr-TR" dirty="0" smtClean="0">
                <a:latin typeface="Adobe Caslon Pro" pitchFamily="18" charset="-94"/>
              </a:rPr>
              <a:t> asit, A vitaminin ön öğesi olan beta-</a:t>
            </a:r>
            <a:r>
              <a:rPr lang="tr-TR" dirty="0" err="1" smtClean="0">
                <a:latin typeface="Adobe Caslon Pro" pitchFamily="18" charset="-94"/>
              </a:rPr>
              <a:t>karoten</a:t>
            </a:r>
            <a:r>
              <a:rPr lang="tr-TR" dirty="0" smtClean="0">
                <a:latin typeface="Adobe Caslon Pro" pitchFamily="18" charset="-94"/>
              </a:rPr>
              <a:t>, E, C, B2 vitamini, kalsiyum, potasyum, demir, magnezyum, posa ve diğer antioksidan özelliğe sahip bileşiklerden zengindirler.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smtClean="0">
                <a:solidFill>
                  <a:srgbClr val="FF0000"/>
                </a:solidFill>
                <a:latin typeface="Adobe Caslon Pro" pitchFamily="18" charset="-94"/>
              </a:rPr>
              <a:t>Başlıca Görevleri:</a:t>
            </a:r>
            <a:endParaRPr lang="tr-TR" sz="3600" b="1" dirty="0">
              <a:solidFill>
                <a:srgbClr val="FF0000"/>
              </a:solidFill>
              <a:latin typeface="Adobe Caslon Pro" pitchFamily="18" charset="-94"/>
            </a:endParaRPr>
          </a:p>
        </p:txBody>
      </p:sp>
      <p:sp>
        <p:nvSpPr>
          <p:cNvPr id="3" name="2 İçerik Yer Tutucusu"/>
          <p:cNvSpPr>
            <a:spLocks noGrp="1"/>
          </p:cNvSpPr>
          <p:nvPr>
            <p:ph sz="quarter" idx="13"/>
          </p:nvPr>
        </p:nvSpPr>
        <p:spPr>
          <a:xfrm>
            <a:off x="683568" y="1563638"/>
            <a:ext cx="8153400" cy="3579862"/>
          </a:xfrm>
        </p:spPr>
        <p:txBody>
          <a:bodyPr>
            <a:normAutofit fontScale="77500" lnSpcReduction="20000"/>
          </a:bodyPr>
          <a:lstStyle/>
          <a:p>
            <a:pPr lvl="0" fontAlgn="base"/>
            <a:r>
              <a:rPr lang="tr-TR" b="1" dirty="0" smtClean="0">
                <a:latin typeface="Adobe Caslon Pro" pitchFamily="18" charset="-94"/>
              </a:rPr>
              <a:t>Hücre yenilenmesini ve doku onarımını sağlarlar.</a:t>
            </a:r>
          </a:p>
          <a:p>
            <a:pPr lvl="0" fontAlgn="base"/>
            <a:r>
              <a:rPr lang="tr-TR" b="1" dirty="0" smtClean="0">
                <a:latin typeface="Adobe Caslon Pro" pitchFamily="18" charset="-94"/>
              </a:rPr>
              <a:t>Deri ve göz sağlığı için temel </a:t>
            </a:r>
            <a:r>
              <a:rPr lang="tr-TR" b="1" dirty="0" err="1" smtClean="0">
                <a:latin typeface="Adobe Caslon Pro" pitchFamily="18" charset="-94"/>
              </a:rPr>
              <a:t>ögeler</a:t>
            </a:r>
            <a:r>
              <a:rPr lang="tr-TR" b="1" dirty="0" smtClean="0">
                <a:latin typeface="Adobe Caslon Pro" pitchFamily="18" charset="-94"/>
              </a:rPr>
              <a:t> içerirler.</a:t>
            </a:r>
          </a:p>
          <a:p>
            <a:pPr lvl="0" fontAlgn="base"/>
            <a:r>
              <a:rPr lang="tr-TR" b="1" dirty="0" smtClean="0">
                <a:latin typeface="Adobe Caslon Pro" pitchFamily="18" charset="-94"/>
              </a:rPr>
              <a:t>Diş ve diş eti sağlığını korurlar.</a:t>
            </a:r>
          </a:p>
          <a:p>
            <a:pPr lvl="0" fontAlgn="base"/>
            <a:r>
              <a:rPr lang="tr-TR" b="1" dirty="0" smtClean="0">
                <a:latin typeface="Adobe Caslon Pro" pitchFamily="18" charset="-94"/>
              </a:rPr>
              <a:t>Kan yapımında görev alan </a:t>
            </a:r>
            <a:r>
              <a:rPr lang="tr-TR" b="1" dirty="0" err="1" smtClean="0">
                <a:latin typeface="Adobe Caslon Pro" pitchFamily="18" charset="-94"/>
              </a:rPr>
              <a:t>ögelerden</a:t>
            </a:r>
            <a:r>
              <a:rPr lang="tr-TR" b="1" dirty="0" smtClean="0">
                <a:latin typeface="Adobe Caslon Pro" pitchFamily="18" charset="-94"/>
              </a:rPr>
              <a:t> zengindirler.</a:t>
            </a:r>
          </a:p>
          <a:p>
            <a:pPr lvl="0" fontAlgn="base"/>
            <a:r>
              <a:rPr lang="tr-TR" b="1" dirty="0" smtClean="0">
                <a:latin typeface="Adobe Caslon Pro" pitchFamily="18" charset="-94"/>
              </a:rPr>
              <a:t>Hastalıklara karşı direncin oluşumunda etkindirler.</a:t>
            </a:r>
          </a:p>
          <a:p>
            <a:pPr lvl="0" fontAlgn="base"/>
            <a:r>
              <a:rPr lang="tr-TR" b="1" dirty="0" smtClean="0">
                <a:latin typeface="Adobe Caslon Pro" pitchFamily="18" charset="-94"/>
              </a:rPr>
              <a:t>Doygunluk hissi sağlarlar.</a:t>
            </a:r>
          </a:p>
          <a:p>
            <a:pPr lvl="0" fontAlgn="base"/>
            <a:r>
              <a:rPr lang="tr-TR" b="1" dirty="0" smtClean="0">
                <a:latin typeface="Adobe Caslon Pro" pitchFamily="18" charset="-94"/>
              </a:rPr>
              <a:t>Dengesiz beslenmeye bağlı şişmanlık ve kronik hastalıkların (kalp   damar hastalıkları, hipertansiyon, bazı kanser türleri) oluşma riskini   azaltırlar.</a:t>
            </a:r>
          </a:p>
          <a:p>
            <a:pPr lvl="0" fontAlgn="base"/>
            <a:r>
              <a:rPr lang="tr-TR" b="1" dirty="0" err="1" smtClean="0">
                <a:latin typeface="Adobe Caslon Pro" pitchFamily="18" charset="-94"/>
              </a:rPr>
              <a:t>Barsakların</a:t>
            </a:r>
            <a:r>
              <a:rPr lang="tr-TR" b="1" dirty="0" smtClean="0">
                <a:latin typeface="Adobe Caslon Pro" pitchFamily="18" charset="-94"/>
              </a:rPr>
              <a:t> düzenli çalışmasına yardımcı olurlar.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539552" y="1563638"/>
            <a:ext cx="8153400" cy="3276600"/>
          </a:xfrm>
        </p:spPr>
        <p:txBody>
          <a:bodyPr>
            <a:normAutofit fontScale="85000" lnSpcReduction="20000"/>
          </a:bodyPr>
          <a:lstStyle/>
          <a:p>
            <a:pPr fontAlgn="base">
              <a:buNone/>
            </a:pPr>
            <a:r>
              <a:rPr lang="tr-TR" b="1" dirty="0" smtClean="0">
                <a:latin typeface="Adobe Caslon Pro" pitchFamily="18" charset="-94"/>
              </a:rPr>
              <a:t>Tüm sebze ve meyveler besin değeri içeriği ve ekonomik olması açısından mevsiminde, bol ve ucuz bulunduğu dönemlerde </a:t>
            </a:r>
            <a:r>
              <a:rPr lang="tr-TR" b="1" i="1" u="sng" dirty="0" smtClean="0">
                <a:latin typeface="Adobe Caslon Pro" pitchFamily="18" charset="-94"/>
              </a:rPr>
              <a:t>en az 5 porsiyon meyve ve sebze</a:t>
            </a:r>
            <a:r>
              <a:rPr lang="tr-TR" b="1" dirty="0" smtClean="0">
                <a:latin typeface="Adobe Caslon Pro" pitchFamily="18" charset="-94"/>
              </a:rPr>
              <a:t> tüketilmesi önerilmektedir.</a:t>
            </a:r>
          </a:p>
          <a:p>
            <a:pPr fontAlgn="base">
              <a:buNone/>
            </a:pPr>
            <a:r>
              <a:rPr lang="tr-TR" b="1" dirty="0" smtClean="0">
                <a:latin typeface="Adobe Caslon Pro" pitchFamily="18" charset="-94"/>
              </a:rPr>
              <a:t>Örneğin ;</a:t>
            </a:r>
          </a:p>
          <a:p>
            <a:pPr marL="319088" indent="-49213" fontAlgn="base">
              <a:buNone/>
            </a:pPr>
            <a:r>
              <a:rPr lang="tr-TR" b="1" dirty="0" smtClean="0">
                <a:latin typeface="Adobe Caslon Pro" pitchFamily="18" charset="-94"/>
              </a:rPr>
              <a:t>1 porsiyon meyve  = 1orta boy elma veya 1 orta boy portakal veya 1 büyük boy mandalina</a:t>
            </a:r>
          </a:p>
          <a:p>
            <a:pPr marL="319088" indent="-49213" fontAlgn="base">
              <a:buNone/>
            </a:pPr>
            <a:r>
              <a:rPr lang="tr-TR" b="1" dirty="0" smtClean="0">
                <a:latin typeface="Adobe Caslon Pro" pitchFamily="18" charset="-94"/>
              </a:rPr>
              <a:t>1 porsiyon sebze = 4-5 yemek kaşığı sebze yemeği  veya 1 kase salata</a:t>
            </a:r>
          </a:p>
          <a:p>
            <a:endParaRPr lang="tr-TR" dirty="0"/>
          </a:p>
        </p:txBody>
      </p:sp>
      <p:sp>
        <p:nvSpPr>
          <p:cNvPr id="4" name="3 5-Nokta Yıldız"/>
          <p:cNvSpPr/>
          <p:nvPr/>
        </p:nvSpPr>
        <p:spPr>
          <a:xfrm>
            <a:off x="179512" y="1419622"/>
            <a:ext cx="360040"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179512" y="2715766"/>
            <a:ext cx="360040"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55526"/>
            <a:ext cx="8153400" cy="1005840"/>
          </a:xfrm>
        </p:spPr>
        <p:txBody>
          <a:bodyPr>
            <a:normAutofit fontScale="90000"/>
          </a:bodyPr>
          <a:lstStyle/>
          <a:p>
            <a:r>
              <a:rPr lang="tr-TR" b="1" dirty="0" smtClean="0">
                <a:solidFill>
                  <a:srgbClr val="00B0F0"/>
                </a:solidFill>
                <a:latin typeface="Adobe Caslon Pro Bold" pitchFamily="18" charset="-94"/>
              </a:rPr>
              <a:t>EKMEK ve TAHIL GRUBU</a:t>
            </a:r>
            <a:r>
              <a:rPr lang="tr-TR" b="1" dirty="0" smtClean="0"/>
              <a:t/>
            </a:r>
            <a:br>
              <a:rPr lang="tr-TR" b="1" dirty="0" smtClean="0"/>
            </a:br>
            <a:endParaRPr lang="tr-TR" dirty="0"/>
          </a:p>
        </p:txBody>
      </p:sp>
      <p:sp>
        <p:nvSpPr>
          <p:cNvPr id="3" name="2 İçerik Yer Tutucusu"/>
          <p:cNvSpPr>
            <a:spLocks noGrp="1"/>
          </p:cNvSpPr>
          <p:nvPr>
            <p:ph sz="quarter" idx="13"/>
          </p:nvPr>
        </p:nvSpPr>
        <p:spPr>
          <a:xfrm>
            <a:off x="611560" y="1491630"/>
            <a:ext cx="8153400" cy="3456384"/>
          </a:xfrm>
        </p:spPr>
        <p:txBody>
          <a:bodyPr>
            <a:normAutofit fontScale="32500" lnSpcReduction="20000"/>
          </a:bodyPr>
          <a:lstStyle/>
          <a:p>
            <a:pPr fontAlgn="base"/>
            <a:r>
              <a:rPr lang="tr-TR" sz="5500" b="1" dirty="0" smtClean="0">
                <a:solidFill>
                  <a:srgbClr val="FF0000"/>
                </a:solidFill>
                <a:latin typeface="Adobe Caslon Pro" pitchFamily="18" charset="-94"/>
              </a:rPr>
              <a:t>Bu grupta yer alan besinler</a:t>
            </a:r>
          </a:p>
          <a:p>
            <a:pPr marL="0" indent="0" fontAlgn="base">
              <a:buNone/>
            </a:pPr>
            <a:r>
              <a:rPr lang="tr-TR" sz="5500" b="1" dirty="0" smtClean="0">
                <a:latin typeface="Adobe Caslon Pro" pitchFamily="18" charset="-94"/>
              </a:rPr>
              <a:t>Buğday, pirinç, mısır, çavdar ve yulaf gibi tahıl taneleri ve bunlardan yapılan un, bulgur, yarma, gevrek ve benzeri ürünler bu grup içinde yer alır.</a:t>
            </a:r>
          </a:p>
          <a:p>
            <a:pPr fontAlgn="base"/>
            <a:r>
              <a:rPr lang="tr-TR" sz="5500" b="1" dirty="0" smtClean="0">
                <a:solidFill>
                  <a:srgbClr val="FF0000"/>
                </a:solidFill>
                <a:latin typeface="Adobe Caslon Pro" pitchFamily="18" charset="-94"/>
              </a:rPr>
              <a:t>İçerdiği Önemli Besinler ve Başlıca Görevleri:</a:t>
            </a:r>
          </a:p>
          <a:p>
            <a:pPr marL="0" indent="0" fontAlgn="base">
              <a:buNone/>
            </a:pPr>
            <a:r>
              <a:rPr lang="tr-TR" sz="5500" b="1" dirty="0" smtClean="0">
                <a:latin typeface="Adobe Caslon Pro" pitchFamily="18" charset="-94"/>
              </a:rPr>
              <a:t>Tahıl ve tahıl ürünleri vitaminler, mineraller, karbonhidratlar (nişasta, lif) ve diğer besin öğelerini içermeleri nedeniyle sağlık açısından önemli besinlerdir. </a:t>
            </a:r>
          </a:p>
          <a:p>
            <a:pPr marL="0" indent="0" fontAlgn="base">
              <a:buNone/>
            </a:pPr>
            <a:r>
              <a:rPr lang="tr-TR" sz="5500" b="1" dirty="0" smtClean="0">
                <a:latin typeface="Adobe Caslon Pro" pitchFamily="18" charset="-94"/>
              </a:rPr>
              <a:t>Tahıllar B12 dışındaki B grubu vitaminlerinden zengin, özellikle B1  vitaminin (</a:t>
            </a:r>
            <a:r>
              <a:rPr lang="tr-TR" sz="5500" b="1" dirty="0" err="1" smtClean="0">
                <a:latin typeface="Adobe Caslon Pro" pitchFamily="18" charset="-94"/>
              </a:rPr>
              <a:t>tiamin</a:t>
            </a:r>
            <a:r>
              <a:rPr lang="tr-TR" sz="5500" b="1" dirty="0" smtClean="0">
                <a:latin typeface="Adobe Caslon Pro" pitchFamily="18" charset="-94"/>
              </a:rPr>
              <a:t>) en iyi kaynağıdır. Bu vitaminler tahıl tanelerinin çoğunlukla kabuk ve özünde bulunur.</a:t>
            </a:r>
          </a:p>
          <a:p>
            <a:pPr marL="0" indent="0" fontAlgn="base">
              <a:buNone/>
            </a:pPr>
            <a:r>
              <a:rPr lang="tr-TR" sz="5500" b="1" dirty="0" err="1" smtClean="0">
                <a:latin typeface="Adobe Caslon Pro" pitchFamily="18" charset="-94"/>
              </a:rPr>
              <a:t>Folik</a:t>
            </a:r>
            <a:r>
              <a:rPr lang="tr-TR" sz="5500" b="1" dirty="0" smtClean="0">
                <a:latin typeface="Adobe Caslon Pro" pitchFamily="18" charset="-94"/>
              </a:rPr>
              <a:t> asit, A vitaminin ön öğesi olan beta-</a:t>
            </a:r>
            <a:r>
              <a:rPr lang="tr-TR" sz="5500" b="1" dirty="0" err="1" smtClean="0">
                <a:latin typeface="Adobe Caslon Pro" pitchFamily="18" charset="-94"/>
              </a:rPr>
              <a:t>karoten</a:t>
            </a:r>
            <a:r>
              <a:rPr lang="tr-TR" sz="5500" b="1" dirty="0" smtClean="0">
                <a:latin typeface="Adobe Caslon Pro" pitchFamily="18" charset="-94"/>
              </a:rPr>
              <a:t>, E, C, B2 vitamini, kalsiyum, potasyum, demir, magnezyum, posa ve diğer antioksidan özelliğe sahip bileşiklerden zengindirler.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611560" y="1866900"/>
            <a:ext cx="8153400" cy="3276600"/>
          </a:xfrm>
        </p:spPr>
        <p:txBody>
          <a:bodyPr/>
          <a:lstStyle/>
          <a:p>
            <a:pPr marL="0" lvl="0" indent="0">
              <a:buNone/>
            </a:pPr>
            <a:r>
              <a:rPr lang="tr-TR" sz="2800" b="1" dirty="0" smtClean="0">
                <a:latin typeface="Adobe Caslon Pro" pitchFamily="18" charset="-94"/>
              </a:rPr>
              <a:t>Tam tahıl ürünleri günde </a:t>
            </a:r>
            <a:r>
              <a:rPr lang="tr-TR" sz="2800" b="1" i="1" u="sng" dirty="0" smtClean="0">
                <a:latin typeface="Adobe Caslon Pro" pitchFamily="18" charset="-94"/>
              </a:rPr>
              <a:t>6 porsiyon (6 dilim ekmek veya 3 dilim ekmek, 1 kepçe unlu çorba, 4 yemek kaşığı pilav gibi) </a:t>
            </a:r>
            <a:r>
              <a:rPr lang="tr-TR" sz="2800" b="1" dirty="0" smtClean="0">
                <a:latin typeface="Adobe Caslon Pro" pitchFamily="18" charset="-94"/>
              </a:rPr>
              <a:t>tüketilebilir. Ağır işte çalışan ve enerji gereksinimi fazla olanlar bu gruptan daha fazla tüketebilirler.</a:t>
            </a:r>
          </a:p>
          <a:p>
            <a:endParaRPr lang="tr-TR" dirty="0"/>
          </a:p>
        </p:txBody>
      </p:sp>
      <p:sp>
        <p:nvSpPr>
          <p:cNvPr id="4" name="3 5-Nokta Yıldız"/>
          <p:cNvSpPr/>
          <p:nvPr/>
        </p:nvSpPr>
        <p:spPr>
          <a:xfrm>
            <a:off x="179512" y="1923678"/>
            <a:ext cx="360040"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extLst/>
          </a:lstStyle>
          <a:p>
            <a:endParaRPr lang="tr-TR" dirty="0"/>
          </a:p>
        </p:txBody>
      </p:sp>
      <p:sp>
        <p:nvSpPr>
          <p:cNvPr id="4" name="Rectangle 3"/>
          <p:cNvSpPr>
            <a:spLocks noGrp="1"/>
          </p:cNvSpPr>
          <p:nvPr>
            <p:ph type="title"/>
          </p:nvPr>
        </p:nvSpPr>
        <p:spPr/>
        <p:txBody>
          <a:bodyPr>
            <a:normAutofit fontScale="90000"/>
          </a:bodyPr>
          <a:lstStyle>
            <a:extLst/>
          </a:lstStyle>
          <a:p>
            <a:r>
              <a:rPr lang="tr-TR" dirty="0" smtClean="0"/>
              <a:t>OBEZİTENİN SAPTANMASI</a:t>
            </a:r>
            <a:endParaRPr lang="tr-TR" dirty="0"/>
          </a:p>
        </p:txBody>
      </p:sp>
      <p:pic>
        <p:nvPicPr>
          <p:cNvPr id="8" name="j0178459.jpg"/>
          <p:cNvPicPr>
            <a:picLocks noGrp="1" noChangeAspect="1"/>
          </p:cNvPicPr>
          <p:nvPr>
            <p:ph type="pic" idx="1"/>
          </p:nvPr>
        </p:nvPicPr>
        <p:blipFill>
          <a:blip r:embed="rId3" cstate="print"/>
          <a:srcRect t="16280" b="16280"/>
          <a:stretch>
            <a:fillRect/>
          </a:stretch>
        </p:blipFill>
        <p:spPr/>
      </p:pic>
      <p:pic>
        <p:nvPicPr>
          <p:cNvPr id="5" name="Picture 2" descr="C:\Documents and Settings\meltem.mutlu\Desktop\untitled.bmp"/>
          <p:cNvPicPr>
            <a:picLocks noChangeAspect="1" noChangeArrowheads="1"/>
          </p:cNvPicPr>
          <p:nvPr/>
        </p:nvPicPr>
        <p:blipFill>
          <a:blip r:embed="rId4" cstate="print"/>
          <a:srcRect/>
          <a:stretch>
            <a:fillRect/>
          </a:stretch>
        </p:blipFill>
        <p:spPr>
          <a:xfrm>
            <a:off x="1547664" y="0"/>
            <a:ext cx="7596336" cy="3431753"/>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11510"/>
            <a:ext cx="8153400" cy="1005840"/>
          </a:xfrm>
        </p:spPr>
        <p:txBody>
          <a:bodyPr>
            <a:normAutofit fontScale="90000"/>
          </a:bodyPr>
          <a:lstStyle/>
          <a:p>
            <a:r>
              <a:rPr lang="tr-TR" sz="4400" b="1" dirty="0" smtClean="0">
                <a:solidFill>
                  <a:srgbClr val="00B0F0"/>
                </a:solidFill>
                <a:latin typeface="Arial" pitchFamily="34" charset="0"/>
                <a:cs typeface="Arial" pitchFamily="34" charset="0"/>
              </a:rPr>
              <a:t>BEDEN KÜTLE İNDEKSİ (BKİ)</a:t>
            </a:r>
            <a:r>
              <a:rPr lang="tr-TR" sz="4400" b="1" dirty="0" smtClean="0">
                <a:solidFill>
                  <a:prstClr val="black"/>
                </a:solidFill>
                <a:latin typeface="Arial" pitchFamily="34" charset="0"/>
                <a:cs typeface="Arial" pitchFamily="34" charset="0"/>
              </a:rPr>
              <a:t/>
            </a:r>
            <a:br>
              <a:rPr lang="tr-TR" sz="4400" b="1" dirty="0" smtClean="0">
                <a:solidFill>
                  <a:prstClr val="black"/>
                </a:solidFill>
                <a:latin typeface="Arial" pitchFamily="34" charset="0"/>
                <a:cs typeface="Arial" pitchFamily="34" charset="0"/>
              </a:rPr>
            </a:br>
            <a:endParaRPr lang="tr-TR" dirty="0"/>
          </a:p>
        </p:txBody>
      </p:sp>
      <p:sp>
        <p:nvSpPr>
          <p:cNvPr id="3" name="2 İçerik Yer Tutucusu"/>
          <p:cNvSpPr>
            <a:spLocks noGrp="1"/>
          </p:cNvSpPr>
          <p:nvPr>
            <p:ph sz="quarter" idx="13"/>
          </p:nvPr>
        </p:nvSpPr>
        <p:spPr>
          <a:xfrm>
            <a:off x="539552" y="1563638"/>
            <a:ext cx="8153400" cy="3276600"/>
          </a:xfrm>
        </p:spPr>
        <p:txBody>
          <a:bodyPr>
            <a:normAutofit fontScale="85000" lnSpcReduction="20000"/>
          </a:bodyPr>
          <a:lstStyle/>
          <a:p>
            <a:pPr>
              <a:defRPr/>
            </a:pPr>
            <a:endParaRPr lang="tr-TR" sz="3200" dirty="0" smtClean="0">
              <a:solidFill>
                <a:prstClr val="black"/>
              </a:solidFill>
              <a:latin typeface="Arial" pitchFamily="34" charset="0"/>
              <a:cs typeface="Arial" pitchFamily="34" charset="0"/>
            </a:endParaRPr>
          </a:p>
          <a:p>
            <a:pPr marL="0" indent="0">
              <a:buNone/>
              <a:defRPr/>
            </a:pPr>
            <a:r>
              <a:rPr lang="tr-TR" sz="3200" dirty="0" smtClean="0">
                <a:solidFill>
                  <a:prstClr val="black"/>
                </a:solidFill>
                <a:latin typeface="Arial" pitchFamily="34" charset="0"/>
                <a:cs typeface="Arial" pitchFamily="34" charset="0"/>
              </a:rPr>
              <a:t>Şişmanlık için en yaygın kullanılan ölçüm </a:t>
            </a:r>
            <a:r>
              <a:rPr lang="tr-TR" sz="3200" dirty="0" smtClean="0">
                <a:solidFill>
                  <a:srgbClr val="00B0F0"/>
                </a:solidFill>
                <a:latin typeface="Arial" pitchFamily="34" charset="0"/>
                <a:cs typeface="Arial" pitchFamily="34" charset="0"/>
              </a:rPr>
              <a:t>Beden Kütle İndeksi (BKİ)   </a:t>
            </a:r>
            <a:r>
              <a:rPr lang="tr-TR" sz="3200" dirty="0" smtClean="0">
                <a:solidFill>
                  <a:prstClr val="black"/>
                </a:solidFill>
                <a:latin typeface="Arial" pitchFamily="34" charset="0"/>
                <a:cs typeface="Arial" pitchFamily="34" charset="0"/>
              </a:rPr>
              <a:t>ölçümüdür. </a:t>
            </a:r>
          </a:p>
          <a:p>
            <a:pPr marL="0" indent="0">
              <a:buNone/>
              <a:defRPr/>
            </a:pPr>
            <a:endParaRPr lang="tr-TR" sz="3200" dirty="0" smtClean="0">
              <a:solidFill>
                <a:prstClr val="black"/>
              </a:solidFill>
              <a:latin typeface="Arial" pitchFamily="34" charset="0"/>
              <a:cs typeface="Arial" pitchFamily="34" charset="0"/>
            </a:endParaRPr>
          </a:p>
          <a:p>
            <a:pPr marL="0" indent="0">
              <a:buNone/>
              <a:defRPr/>
            </a:pPr>
            <a:r>
              <a:rPr lang="tr-TR" sz="3200" dirty="0" smtClean="0">
                <a:solidFill>
                  <a:srgbClr val="00B0F0"/>
                </a:solidFill>
                <a:latin typeface="Arial" pitchFamily="34" charset="0"/>
                <a:cs typeface="Arial" pitchFamily="34" charset="0"/>
              </a:rPr>
              <a:t>BKİ</a:t>
            </a:r>
            <a:r>
              <a:rPr lang="tr-TR" sz="3200" dirty="0" smtClean="0">
                <a:solidFill>
                  <a:prstClr val="black"/>
                </a:solidFill>
                <a:latin typeface="Arial" pitchFamily="34" charset="0"/>
                <a:cs typeface="Arial" pitchFamily="34" charset="0"/>
              </a:rPr>
              <a:t>, vücut ağırlığının (kg), boyun karesine (m) bölünmesi ile hesaplanır.</a:t>
            </a:r>
          </a:p>
          <a:p>
            <a:pPr marL="0" indent="0">
              <a:buNone/>
              <a:defRPr/>
            </a:pPr>
            <a:r>
              <a:rPr lang="tr-TR" sz="3200" dirty="0" smtClean="0">
                <a:solidFill>
                  <a:prstClr val="black"/>
                </a:solidFill>
                <a:latin typeface="Arial" pitchFamily="34" charset="0"/>
                <a:cs typeface="Arial" pitchFamily="34" charset="0"/>
              </a:rPr>
              <a:t>   </a:t>
            </a:r>
          </a:p>
          <a:p>
            <a:pPr marL="0" indent="0">
              <a:buNone/>
              <a:defRPr/>
            </a:pPr>
            <a:r>
              <a:rPr lang="tr-TR" sz="3200" dirty="0" smtClean="0">
                <a:solidFill>
                  <a:srgbClr val="00B0F0"/>
                </a:solidFill>
                <a:latin typeface="Arial" pitchFamily="34" charset="0"/>
                <a:cs typeface="Arial" pitchFamily="34" charset="0"/>
              </a:rPr>
              <a:t>BKİ </a:t>
            </a:r>
            <a:r>
              <a:rPr lang="tr-TR" sz="3200" dirty="0" smtClean="0">
                <a:latin typeface="Arial" pitchFamily="34" charset="0"/>
                <a:cs typeface="Arial" pitchFamily="34" charset="0"/>
              </a:rPr>
              <a:t>═  Vücut ağırlığı (kg)</a:t>
            </a:r>
            <a:r>
              <a:rPr lang="tr-TR" sz="3200" b="1" dirty="0" smtClean="0">
                <a:latin typeface="Arial" pitchFamily="34" charset="0"/>
                <a:cs typeface="Arial" pitchFamily="34" charset="0"/>
              </a:rPr>
              <a:t>/ </a:t>
            </a:r>
            <a:r>
              <a:rPr lang="tr-TR" sz="3200" dirty="0" smtClean="0">
                <a:latin typeface="Arial" pitchFamily="34" charset="0"/>
                <a:cs typeface="Arial" pitchFamily="34" charset="0"/>
              </a:rPr>
              <a:t>Boy (m²)</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308570"/>
            <a:ext cx="8153400" cy="1005840"/>
          </a:xfrm>
        </p:spPr>
        <p:txBody>
          <a:bodyPr>
            <a:normAutofit/>
          </a:bodyPr>
          <a:lstStyle/>
          <a:p>
            <a:r>
              <a:rPr lang="tr-TR" sz="3000" b="1" dirty="0" smtClean="0">
                <a:latin typeface="Adobe Caslon Pro" pitchFamily="18" charset="-94"/>
                <a:cs typeface="Arial" pitchFamily="34" charset="0"/>
              </a:rPr>
              <a:t>Yetişkin Bireyler İçin </a:t>
            </a:r>
            <a:r>
              <a:rPr lang="tr-TR" sz="3000" b="1" dirty="0" err="1" smtClean="0">
                <a:latin typeface="Adobe Caslon Pro" pitchFamily="18" charset="-94"/>
                <a:cs typeface="Arial" pitchFamily="34" charset="0"/>
              </a:rPr>
              <a:t>BKI’nin</a:t>
            </a:r>
            <a:r>
              <a:rPr lang="tr-TR" sz="3000" b="1" dirty="0" smtClean="0">
                <a:latin typeface="Adobe Caslon Pro" pitchFamily="18" charset="-94"/>
                <a:cs typeface="Arial" pitchFamily="34" charset="0"/>
              </a:rPr>
              <a:t> Sınıflandırılması</a:t>
            </a:r>
            <a:endParaRPr lang="tr-TR" sz="3000" dirty="0">
              <a:latin typeface="Adobe Caslon Pro" pitchFamily="18" charset="-94"/>
            </a:endParaRPr>
          </a:p>
        </p:txBody>
      </p:sp>
      <p:graphicFrame>
        <p:nvGraphicFramePr>
          <p:cNvPr id="3" name="İçerik Yer Tutucusu 3"/>
          <p:cNvGraphicFramePr>
            <a:graphicFrameLocks/>
          </p:cNvGraphicFramePr>
          <p:nvPr/>
        </p:nvGraphicFramePr>
        <p:xfrm>
          <a:off x="683568" y="627534"/>
          <a:ext cx="7931224" cy="4389048"/>
        </p:xfrm>
        <a:graphic>
          <a:graphicData uri="http://schemas.openxmlformats.org/drawingml/2006/table">
            <a:tbl>
              <a:tblPr firstRow="1" bandRow="1">
                <a:tableStyleId>{5C22544A-7EE6-4342-B048-85BDC9FD1C3A}</a:tableStyleId>
              </a:tblPr>
              <a:tblGrid>
                <a:gridCol w="3965612"/>
                <a:gridCol w="3965612"/>
              </a:tblGrid>
              <a:tr h="340327">
                <a:tc>
                  <a:txBody>
                    <a:bodyPr/>
                    <a:lstStyle/>
                    <a:p>
                      <a:r>
                        <a:rPr lang="tr-TR" sz="1800" dirty="0" smtClean="0"/>
                        <a:t>Sınıflandırma </a:t>
                      </a:r>
                      <a:endParaRPr lang="tr-TR" sz="1800" dirty="0"/>
                    </a:p>
                  </a:txBody>
                  <a:tcPr marT="45717" marB="45717"/>
                </a:tc>
                <a:tc>
                  <a:txBody>
                    <a:bodyPr/>
                    <a:lstStyle/>
                    <a:p>
                      <a:r>
                        <a:rPr lang="tr-TR" sz="1800" dirty="0" smtClean="0"/>
                        <a:t>BKI (kg/m2)</a:t>
                      </a:r>
                      <a:endParaRPr lang="tr-TR" sz="1800" dirty="0"/>
                    </a:p>
                  </a:txBody>
                  <a:tcPr marT="45717" marB="45717"/>
                </a:tc>
              </a:tr>
              <a:tr h="340327">
                <a:tc>
                  <a:txBody>
                    <a:bodyPr/>
                    <a:lstStyle/>
                    <a:p>
                      <a:r>
                        <a:rPr lang="tr-TR" sz="1800" b="1" dirty="0" smtClean="0"/>
                        <a:t>Zayıf </a:t>
                      </a:r>
                      <a:endParaRPr lang="tr-TR" sz="1800" b="1" dirty="0"/>
                    </a:p>
                  </a:txBody>
                  <a:tcPr marT="45717" marB="45717"/>
                </a:tc>
                <a:tc>
                  <a:txBody>
                    <a:bodyPr/>
                    <a:lstStyle/>
                    <a:p>
                      <a:r>
                        <a:rPr lang="tr-TR" sz="1800" b="1" dirty="0" smtClean="0"/>
                        <a:t>&lt;18.50</a:t>
                      </a:r>
                      <a:endParaRPr lang="tr-TR" sz="1800" b="1" dirty="0"/>
                    </a:p>
                  </a:txBody>
                  <a:tcPr marT="45717" marB="45717"/>
                </a:tc>
              </a:tr>
              <a:tr h="340327">
                <a:tc>
                  <a:txBody>
                    <a:bodyPr/>
                    <a:lstStyle/>
                    <a:p>
                      <a:r>
                        <a:rPr lang="tr-TR" sz="1800" dirty="0" smtClean="0"/>
                        <a:t>Ağır </a:t>
                      </a:r>
                      <a:endParaRPr lang="tr-TR" sz="1800" dirty="0"/>
                    </a:p>
                  </a:txBody>
                  <a:tcPr marT="45717" marB="45717"/>
                </a:tc>
                <a:tc>
                  <a:txBody>
                    <a:bodyPr/>
                    <a:lstStyle/>
                    <a:p>
                      <a:r>
                        <a:rPr lang="tr-TR" sz="1800" dirty="0" smtClean="0"/>
                        <a:t>&lt;16.00</a:t>
                      </a:r>
                      <a:endParaRPr lang="tr-TR" sz="1800" dirty="0"/>
                    </a:p>
                  </a:txBody>
                  <a:tcPr marT="45717" marB="45717"/>
                </a:tc>
              </a:tr>
              <a:tr h="340327">
                <a:tc>
                  <a:txBody>
                    <a:bodyPr/>
                    <a:lstStyle/>
                    <a:p>
                      <a:r>
                        <a:rPr lang="tr-TR" sz="1800" dirty="0" smtClean="0"/>
                        <a:t>Orta </a:t>
                      </a:r>
                      <a:endParaRPr lang="tr-TR" sz="1800" dirty="0"/>
                    </a:p>
                  </a:txBody>
                  <a:tcPr marT="45717" marB="45717"/>
                </a:tc>
                <a:tc>
                  <a:txBody>
                    <a:bodyPr/>
                    <a:lstStyle/>
                    <a:p>
                      <a:r>
                        <a:rPr lang="tr-TR" sz="1800" dirty="0" smtClean="0"/>
                        <a:t>16.00-16.99</a:t>
                      </a:r>
                      <a:endParaRPr lang="tr-TR" sz="1800" dirty="0"/>
                    </a:p>
                  </a:txBody>
                  <a:tcPr marT="45717" marB="45717"/>
                </a:tc>
              </a:tr>
              <a:tr h="340327">
                <a:tc>
                  <a:txBody>
                    <a:bodyPr/>
                    <a:lstStyle/>
                    <a:p>
                      <a:r>
                        <a:rPr lang="tr-TR" sz="1800" dirty="0" smtClean="0"/>
                        <a:t>Hafif </a:t>
                      </a:r>
                      <a:endParaRPr lang="tr-TR" sz="1800" dirty="0"/>
                    </a:p>
                  </a:txBody>
                  <a:tcPr marT="45717" marB="45717"/>
                </a:tc>
                <a:tc>
                  <a:txBody>
                    <a:bodyPr/>
                    <a:lstStyle/>
                    <a:p>
                      <a:r>
                        <a:rPr lang="tr-TR" sz="1800" dirty="0" smtClean="0"/>
                        <a:t>17.00-18.49</a:t>
                      </a:r>
                      <a:endParaRPr lang="tr-TR" sz="1800" dirty="0"/>
                    </a:p>
                  </a:txBody>
                  <a:tcPr marT="45717" marB="45717"/>
                </a:tc>
              </a:tr>
              <a:tr h="340327">
                <a:tc>
                  <a:txBody>
                    <a:bodyPr/>
                    <a:lstStyle/>
                    <a:p>
                      <a:r>
                        <a:rPr lang="tr-TR" sz="1800" b="1" dirty="0" smtClean="0"/>
                        <a:t>Normal</a:t>
                      </a:r>
                      <a:r>
                        <a:rPr lang="tr-TR" sz="1800" b="1" baseline="0" dirty="0" smtClean="0"/>
                        <a:t> </a:t>
                      </a:r>
                      <a:endParaRPr lang="tr-TR" sz="1800" b="1" dirty="0"/>
                    </a:p>
                  </a:txBody>
                  <a:tcPr marT="45717" marB="45717"/>
                </a:tc>
                <a:tc>
                  <a:txBody>
                    <a:bodyPr/>
                    <a:lstStyle/>
                    <a:p>
                      <a:r>
                        <a:rPr lang="tr-TR" sz="1800" b="1" dirty="0" smtClean="0"/>
                        <a:t>18.50-24.99</a:t>
                      </a:r>
                      <a:endParaRPr lang="tr-TR" sz="1800" b="1" dirty="0"/>
                    </a:p>
                  </a:txBody>
                  <a:tcPr marT="45717" marB="45717"/>
                </a:tc>
              </a:tr>
              <a:tr h="340327">
                <a:tc>
                  <a:txBody>
                    <a:bodyPr/>
                    <a:lstStyle/>
                    <a:p>
                      <a:r>
                        <a:rPr lang="tr-TR" sz="1800" b="1" dirty="0" smtClean="0"/>
                        <a:t>Hafif şişman </a:t>
                      </a:r>
                      <a:endParaRPr lang="tr-TR" sz="1800" b="1" dirty="0"/>
                    </a:p>
                  </a:txBody>
                  <a:tcPr marT="45717" marB="45717"/>
                </a:tc>
                <a:tc>
                  <a:txBody>
                    <a:bodyPr/>
                    <a:lstStyle/>
                    <a:p>
                      <a:r>
                        <a:rPr lang="tr-TR" sz="1800" b="1" dirty="0" smtClean="0"/>
                        <a:t>≥25.00</a:t>
                      </a:r>
                      <a:endParaRPr lang="tr-TR" sz="1800" b="1" dirty="0"/>
                    </a:p>
                  </a:txBody>
                  <a:tcPr marT="45717" marB="45717"/>
                </a:tc>
              </a:tr>
              <a:tr h="340327">
                <a:tc>
                  <a:txBody>
                    <a:bodyPr/>
                    <a:lstStyle/>
                    <a:p>
                      <a:r>
                        <a:rPr lang="tr-TR" sz="1800" dirty="0" err="1" smtClean="0"/>
                        <a:t>Pre-obez</a:t>
                      </a:r>
                      <a:r>
                        <a:rPr lang="tr-TR" sz="1800" dirty="0" smtClean="0"/>
                        <a:t> (fazla kilolu)</a:t>
                      </a:r>
                      <a:endParaRPr lang="tr-TR" sz="1800" dirty="0"/>
                    </a:p>
                  </a:txBody>
                  <a:tcPr marT="45717" marB="45717"/>
                </a:tc>
                <a:tc>
                  <a:txBody>
                    <a:bodyPr/>
                    <a:lstStyle/>
                    <a:p>
                      <a:r>
                        <a:rPr lang="tr-TR" sz="1800" dirty="0" smtClean="0"/>
                        <a:t>25.00-29.99</a:t>
                      </a:r>
                      <a:endParaRPr lang="tr-TR" sz="1800" dirty="0"/>
                    </a:p>
                  </a:txBody>
                  <a:tcPr marT="45717" marB="45717"/>
                </a:tc>
              </a:tr>
              <a:tr h="340327">
                <a:tc>
                  <a:txBody>
                    <a:bodyPr/>
                    <a:lstStyle/>
                    <a:p>
                      <a:r>
                        <a:rPr lang="tr-TR" sz="1800" b="1" dirty="0" smtClean="0"/>
                        <a:t>Şişman </a:t>
                      </a:r>
                      <a:endParaRPr lang="tr-TR" sz="1800" b="1" dirty="0"/>
                    </a:p>
                  </a:txBody>
                  <a:tcPr marT="45717" marB="45717"/>
                </a:tc>
                <a:tc>
                  <a:txBody>
                    <a:bodyPr/>
                    <a:lstStyle/>
                    <a:p>
                      <a:r>
                        <a:rPr kumimoji="0" lang="tr-TR" sz="1800" b="1" i="0" u="none" strike="noStrike" kern="1200" cap="none" spc="0" normalizeH="0" baseline="0" noProof="0" dirty="0" smtClean="0">
                          <a:ln>
                            <a:noFill/>
                          </a:ln>
                          <a:solidFill>
                            <a:prstClr val="black"/>
                          </a:solidFill>
                          <a:effectLst/>
                          <a:uLnTx/>
                          <a:uFillTx/>
                          <a:latin typeface="+mn-lt"/>
                          <a:ea typeface="+mn-ea"/>
                          <a:cs typeface="+mn-cs"/>
                        </a:rPr>
                        <a:t>≥30.00</a:t>
                      </a:r>
                      <a:endParaRPr lang="tr-TR" sz="1800" b="1" dirty="0"/>
                    </a:p>
                  </a:txBody>
                  <a:tcPr marT="45717" marB="45717"/>
                </a:tc>
              </a:tr>
              <a:tr h="340327">
                <a:tc>
                  <a:txBody>
                    <a:bodyPr/>
                    <a:lstStyle/>
                    <a:p>
                      <a:r>
                        <a:rPr lang="tr-TR" sz="1800" dirty="0" smtClean="0"/>
                        <a:t>I. Derecede</a:t>
                      </a:r>
                      <a:endParaRPr lang="tr-TR" sz="1800" dirty="0"/>
                    </a:p>
                  </a:txBody>
                  <a:tcPr marT="45717" marB="45717"/>
                </a:tc>
                <a:tc>
                  <a:txBody>
                    <a:bodyPr/>
                    <a:lstStyle/>
                    <a:p>
                      <a:r>
                        <a:rPr lang="tr-TR" sz="1800" dirty="0" smtClean="0"/>
                        <a:t>30.00-34.99</a:t>
                      </a:r>
                      <a:endParaRPr lang="tr-TR" sz="1800" dirty="0"/>
                    </a:p>
                  </a:txBody>
                  <a:tcPr marT="45717" marB="45717"/>
                </a:tc>
              </a:tr>
              <a:tr h="340327">
                <a:tc>
                  <a:txBody>
                    <a:bodyPr/>
                    <a:lstStyle/>
                    <a:p>
                      <a:r>
                        <a:rPr lang="tr-TR" sz="1800" dirty="0" smtClean="0"/>
                        <a:t>II.</a:t>
                      </a:r>
                      <a:r>
                        <a:rPr lang="tr-TR" sz="1800" baseline="0" dirty="0" smtClean="0"/>
                        <a:t> Derecede </a:t>
                      </a:r>
                      <a:endParaRPr lang="tr-TR" sz="1800" dirty="0"/>
                    </a:p>
                  </a:txBody>
                  <a:tcPr marT="45717" marB="45717"/>
                </a:tc>
                <a:tc>
                  <a:txBody>
                    <a:bodyPr/>
                    <a:lstStyle/>
                    <a:p>
                      <a:r>
                        <a:rPr lang="tr-TR" sz="1800" dirty="0" smtClean="0"/>
                        <a:t>35.00-39.99</a:t>
                      </a:r>
                      <a:endParaRPr lang="tr-TR" sz="1800" dirty="0"/>
                    </a:p>
                  </a:txBody>
                  <a:tcPr marT="45717" marB="45717"/>
                </a:tc>
              </a:tr>
              <a:tr h="340327">
                <a:tc>
                  <a:txBody>
                    <a:bodyPr/>
                    <a:lstStyle/>
                    <a:p>
                      <a:r>
                        <a:rPr lang="tr-TR" sz="1800" dirty="0" smtClean="0"/>
                        <a:t>III.</a:t>
                      </a:r>
                      <a:r>
                        <a:rPr lang="tr-TR" sz="1800" baseline="0" dirty="0" smtClean="0"/>
                        <a:t> Derecede </a:t>
                      </a:r>
                      <a:endParaRPr lang="tr-TR" sz="1800" dirty="0"/>
                    </a:p>
                  </a:txBody>
                  <a:tcPr marT="45717" marB="45717"/>
                </a:tc>
                <a:tc>
                  <a:txBody>
                    <a:bodyPr/>
                    <a:lstStyle/>
                    <a:p>
                      <a:r>
                        <a:rPr kumimoji="0" lang="tr-TR" sz="1800" b="0" i="0" u="none" strike="noStrike" kern="1200" cap="none" spc="0" normalizeH="0" baseline="0" noProof="0" dirty="0" smtClean="0">
                          <a:ln>
                            <a:noFill/>
                          </a:ln>
                          <a:solidFill>
                            <a:prstClr val="black"/>
                          </a:solidFill>
                          <a:effectLst/>
                          <a:uLnTx/>
                          <a:uFillTx/>
                          <a:latin typeface="+mn-lt"/>
                          <a:ea typeface="+mn-ea"/>
                          <a:cs typeface="+mn-cs"/>
                        </a:rPr>
                        <a:t>≥40.00</a:t>
                      </a:r>
                      <a:endParaRPr lang="tr-TR" sz="1800" dirty="0"/>
                    </a:p>
                  </a:txBody>
                  <a:tcPr marT="45717" marB="45717"/>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Metin Yer Tutucusu"/>
          <p:cNvSpPr>
            <a:spLocks noGrp="1"/>
          </p:cNvSpPr>
          <p:nvPr>
            <p:ph type="body" idx="1"/>
          </p:nvPr>
        </p:nvSpPr>
        <p:spPr>
          <a:xfrm>
            <a:off x="4139952" y="1491630"/>
            <a:ext cx="3600400" cy="3240360"/>
          </a:xfrm>
        </p:spPr>
        <p:txBody>
          <a:bodyPr/>
          <a:lstStyle/>
          <a:p>
            <a:pPr algn="ctr"/>
            <a:r>
              <a:rPr lang="tr-TR" sz="3200" b="1" dirty="0" smtClean="0">
                <a:solidFill>
                  <a:prstClr val="black"/>
                </a:solidFill>
                <a:latin typeface="Adobe Caslon Pro Bold" pitchFamily="18" charset="-94"/>
                <a:cs typeface="Arial" pitchFamily="34" charset="0"/>
              </a:rPr>
              <a:t>OBEZİTENİN NEDEN OLDUĞU SAĞLIK PROBLEMLERİ</a:t>
            </a:r>
            <a:endParaRPr lang="tr-TR" sz="3200" dirty="0" smtClean="0">
              <a:latin typeface="Adobe Caslon Pro Bold" pitchFamily="18" charset="-94"/>
            </a:endParaRPr>
          </a:p>
          <a:p>
            <a:endParaRPr lang="tr-TR" dirty="0"/>
          </a:p>
        </p:txBody>
      </p:sp>
      <p:pic>
        <p:nvPicPr>
          <p:cNvPr id="5" name="Picture 2" descr="C:\Documents and Settings\meltem.mutlu\Desktop\medikail.jpg"/>
          <p:cNvPicPr>
            <a:picLocks noGrp="1" noChangeAspect="1" noChangeArrowheads="1"/>
          </p:cNvPicPr>
          <p:nvPr>
            <p:ph sz="quarter" idx="13"/>
          </p:nvPr>
        </p:nvPicPr>
        <p:blipFill>
          <a:blip r:embed="rId2" cstate="print"/>
          <a:srcRect/>
          <a:stretch>
            <a:fillRect/>
          </a:stretch>
        </p:blipFill>
        <p:spPr>
          <a:xfrm>
            <a:off x="1043608" y="1491630"/>
            <a:ext cx="3096344" cy="324036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endParaRPr lang="tr-TR" dirty="0"/>
          </a:p>
        </p:txBody>
      </p:sp>
      <p:sp>
        <p:nvSpPr>
          <p:cNvPr id="3" name="Rectangle 2"/>
          <p:cNvSpPr>
            <a:spLocks noGrp="1"/>
          </p:cNvSpPr>
          <p:nvPr>
            <p:ph sz="quarter" idx="13"/>
          </p:nvPr>
        </p:nvSpPr>
        <p:spPr>
          <a:xfrm>
            <a:off x="539552" y="1995686"/>
            <a:ext cx="3886200" cy="2285999"/>
          </a:xfrm>
        </p:spPr>
        <p:txBody>
          <a:bodyPr>
            <a:noAutofit/>
          </a:bodyPr>
          <a:lstStyle>
            <a:extLst/>
          </a:lstStyle>
          <a:p>
            <a:r>
              <a:rPr lang="tr-TR" sz="2500" b="1" dirty="0" smtClean="0">
                <a:latin typeface="Adobe Caslon Pro" pitchFamily="18" charset="-94"/>
              </a:rPr>
              <a:t>Sağlık, insan yaşamının sürdürülmesinde, yaşam kalitesinin yükseltilmesinde ve korunmasında özel bir öneme sahiptir. </a:t>
            </a:r>
            <a:endParaRPr lang="tr-TR" sz="2500" dirty="0" smtClean="0">
              <a:latin typeface="Adobe Caslon Pro" pitchFamily="18" charset="-94"/>
            </a:endParaRPr>
          </a:p>
        </p:txBody>
      </p:sp>
      <p:sp>
        <p:nvSpPr>
          <p:cNvPr id="4" name="Rectangle 3"/>
          <p:cNvSpPr>
            <a:spLocks noGrp="1"/>
          </p:cNvSpPr>
          <p:nvPr>
            <p:ph sz="quarter" idx="14"/>
          </p:nvPr>
        </p:nvSpPr>
        <p:spPr>
          <a:xfrm>
            <a:off x="4932040" y="1851670"/>
            <a:ext cx="3886200" cy="3024336"/>
          </a:xfrm>
        </p:spPr>
        <p:txBody>
          <a:bodyPr>
            <a:normAutofit/>
          </a:bodyPr>
          <a:lstStyle>
            <a:extLst/>
          </a:lstStyle>
          <a:p>
            <a:pPr marL="269875" indent="-269875"/>
            <a:r>
              <a:rPr lang="tr-TR" sz="2500" b="1" dirty="0" smtClean="0">
                <a:latin typeface="Adobe Caslon Pro" pitchFamily="18" charset="-94"/>
              </a:rPr>
              <a:t>Sağlığın korunması ve geliştirilmesi kişinin öncelikle kendi sağlığına sahip çıkması ve sağlık bilincini geliştirmesi ile mümkün olduğu unutulmamalıdır.</a:t>
            </a:r>
            <a:endParaRPr lang="tr-TR" sz="2500" dirty="0" smtClean="0">
              <a:latin typeface="Adobe Caslon Pro" pitchFamily="18" charset="-94"/>
            </a:endParaRPr>
          </a:p>
          <a:p>
            <a:pPr marL="0" indent="0" algn="ct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8153400" cy="1005840"/>
          </a:xfrm>
        </p:spPr>
        <p:txBody>
          <a:bodyPr>
            <a:normAutofit/>
          </a:bodyPr>
          <a:lstStyle/>
          <a:p>
            <a:r>
              <a:rPr lang="tr-TR" sz="3200" b="1" dirty="0" err="1" smtClean="0">
                <a:solidFill>
                  <a:srgbClr val="000000"/>
                </a:solidFill>
                <a:latin typeface="Adobe Caslon Pro Bold" pitchFamily="18" charset="-94"/>
                <a:cs typeface="Arial" pitchFamily="34" charset="0"/>
              </a:rPr>
              <a:t>Obezitenin</a:t>
            </a:r>
            <a:r>
              <a:rPr lang="tr-TR" sz="3200" b="1" dirty="0" smtClean="0">
                <a:solidFill>
                  <a:srgbClr val="000000"/>
                </a:solidFill>
                <a:latin typeface="Adobe Caslon Pro Bold" pitchFamily="18" charset="-94"/>
                <a:cs typeface="Arial" pitchFamily="34" charset="0"/>
              </a:rPr>
              <a:t> Neden Olduğu Sağlık Problemleri</a:t>
            </a:r>
            <a:endParaRPr lang="tr-TR" sz="3200" dirty="0">
              <a:latin typeface="Adobe Caslon Pro Bold" pitchFamily="18" charset="-94"/>
            </a:endParaRPr>
          </a:p>
        </p:txBody>
      </p:sp>
      <p:sp>
        <p:nvSpPr>
          <p:cNvPr id="3" name="2 İçerik Yer Tutucusu"/>
          <p:cNvSpPr>
            <a:spLocks noGrp="1"/>
          </p:cNvSpPr>
          <p:nvPr>
            <p:ph sz="quarter" idx="13"/>
          </p:nvPr>
        </p:nvSpPr>
        <p:spPr>
          <a:xfrm>
            <a:off x="2627784" y="1347614"/>
            <a:ext cx="8153400" cy="3276600"/>
          </a:xfrm>
        </p:spPr>
        <p:txBody>
          <a:bodyPr>
            <a:noAutofit/>
          </a:bodyPr>
          <a:lstStyle/>
          <a:p>
            <a:pPr marL="903288" indent="0">
              <a:buNone/>
              <a:defRPr/>
            </a:pPr>
            <a:r>
              <a:rPr lang="tr-TR" sz="1400" dirty="0" err="1" smtClean="0">
                <a:solidFill>
                  <a:prstClr val="black"/>
                </a:solidFill>
                <a:latin typeface="Adobe Caslon Pro Bold" pitchFamily="18" charset="-94"/>
                <a:cs typeface="Arial" pitchFamily="34" charset="0"/>
              </a:rPr>
              <a:t>Obstrüktif</a:t>
            </a:r>
            <a:r>
              <a:rPr lang="tr-TR" sz="1400" dirty="0" smtClean="0">
                <a:solidFill>
                  <a:prstClr val="black"/>
                </a:solidFill>
                <a:latin typeface="Adobe Caslon Pro Bold" pitchFamily="18" charset="-94"/>
                <a:cs typeface="Arial" pitchFamily="34" charset="0"/>
              </a:rPr>
              <a:t> uyku </a:t>
            </a:r>
            <a:r>
              <a:rPr lang="tr-TR" sz="1400" dirty="0" err="1" smtClean="0">
                <a:solidFill>
                  <a:prstClr val="black"/>
                </a:solidFill>
                <a:latin typeface="Adobe Caslon Pro Bold" pitchFamily="18" charset="-94"/>
                <a:cs typeface="Arial" pitchFamily="34" charset="0"/>
              </a:rPr>
              <a:t>apnesi</a:t>
            </a:r>
            <a:endParaRPr lang="tr-TR" sz="1400" dirty="0" smtClean="0">
              <a:solidFill>
                <a:prstClr val="black"/>
              </a:solidFill>
              <a:latin typeface="Adobe Caslon Pro Bold" pitchFamily="18" charset="-94"/>
              <a:cs typeface="Arial" pitchFamily="34" charset="0"/>
            </a:endParaRPr>
          </a:p>
          <a:p>
            <a:pPr marL="0" indent="0">
              <a:buNone/>
              <a:defRPr/>
            </a:pP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Hipoventilasyon</a:t>
            </a:r>
            <a:r>
              <a:rPr lang="tr-TR" sz="1400" dirty="0" smtClean="0">
                <a:solidFill>
                  <a:prstClr val="black"/>
                </a:solidFill>
                <a:latin typeface="Adobe Caslon Pro Bold" pitchFamily="18" charset="-94"/>
                <a:cs typeface="Arial" pitchFamily="34" charset="0"/>
              </a:rPr>
              <a:t> sendrom</a:t>
            </a:r>
          </a:p>
          <a:p>
            <a:pPr marL="0" indent="0">
              <a:buNone/>
              <a:defRPr/>
            </a:pP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Polikistik</a:t>
            </a: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over</a:t>
            </a:r>
            <a:r>
              <a:rPr lang="tr-TR" sz="1400" dirty="0" smtClean="0">
                <a:solidFill>
                  <a:prstClr val="black"/>
                </a:solidFill>
                <a:latin typeface="Adobe Caslon Pro Bold" pitchFamily="18" charset="-94"/>
                <a:cs typeface="Arial" pitchFamily="34" charset="0"/>
              </a:rPr>
              <a:t> sendromu</a:t>
            </a:r>
          </a:p>
          <a:p>
            <a:pPr marL="0" indent="0">
              <a:buNone/>
              <a:defRPr/>
            </a:pP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Menstrual</a:t>
            </a:r>
            <a:r>
              <a:rPr lang="tr-TR" sz="1400" dirty="0" smtClean="0">
                <a:solidFill>
                  <a:prstClr val="black"/>
                </a:solidFill>
                <a:latin typeface="Adobe Caslon Pro Bold" pitchFamily="18" charset="-94"/>
                <a:cs typeface="Arial" pitchFamily="34" charset="0"/>
              </a:rPr>
              <a:t> düzensizlik</a:t>
            </a:r>
          </a:p>
          <a:p>
            <a:pPr marL="0" indent="0">
              <a:buNone/>
              <a:defRPr/>
            </a:pP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Dislipidemi</a:t>
            </a:r>
            <a:endParaRPr lang="tr-TR" sz="1400" dirty="0" smtClean="0">
              <a:solidFill>
                <a:prstClr val="black"/>
              </a:solidFill>
              <a:latin typeface="Adobe Caslon Pro Bold" pitchFamily="18" charset="-94"/>
              <a:cs typeface="Arial" pitchFamily="34" charset="0"/>
            </a:endParaRPr>
          </a:p>
          <a:p>
            <a:pPr marL="0" indent="0">
              <a:buNone/>
              <a:defRPr/>
            </a:pPr>
            <a:r>
              <a:rPr lang="tr-TR" sz="1400" dirty="0" smtClean="0">
                <a:solidFill>
                  <a:prstClr val="black"/>
                </a:solidFill>
                <a:latin typeface="Adobe Caslon Pro Bold" pitchFamily="18" charset="-94"/>
                <a:cs typeface="Arial" pitchFamily="34" charset="0"/>
              </a:rPr>
              <a:t>	Diyabet</a:t>
            </a:r>
          </a:p>
          <a:p>
            <a:pPr marL="0" indent="0">
              <a:buNone/>
              <a:defRPr/>
            </a:pPr>
            <a:r>
              <a:rPr lang="tr-TR" sz="1400" dirty="0" smtClean="0">
                <a:solidFill>
                  <a:prstClr val="black"/>
                </a:solidFill>
                <a:latin typeface="Adobe Caslon Pro Bold" pitchFamily="18" charset="-94"/>
                <a:cs typeface="Arial" pitchFamily="34" charset="0"/>
              </a:rPr>
              <a:t>	Hipertansiyon</a:t>
            </a:r>
          </a:p>
          <a:p>
            <a:pPr marL="0" indent="0">
              <a:buNone/>
              <a:defRPr/>
            </a:pPr>
            <a:r>
              <a:rPr lang="tr-TR" sz="1400" dirty="0" smtClean="0">
                <a:solidFill>
                  <a:prstClr val="black"/>
                </a:solidFill>
                <a:latin typeface="Adobe Caslon Pro Bold" pitchFamily="18" charset="-94"/>
                <a:cs typeface="Arial" pitchFamily="34" charset="0"/>
              </a:rPr>
              <a:t>	Safra kesesi hastalıkları</a:t>
            </a:r>
          </a:p>
          <a:p>
            <a:pPr marL="0" indent="0">
              <a:buNone/>
              <a:defRPr/>
            </a:pPr>
            <a:r>
              <a:rPr lang="tr-TR" sz="1400" dirty="0" smtClean="0">
                <a:solidFill>
                  <a:prstClr val="black"/>
                </a:solidFill>
                <a:latin typeface="Adobe Caslon Pro Bold" pitchFamily="18" charset="-94"/>
                <a:cs typeface="Arial" pitchFamily="34" charset="0"/>
              </a:rPr>
              <a:t>	Gut</a:t>
            </a:r>
          </a:p>
          <a:p>
            <a:pPr marL="0" indent="0">
              <a:buNone/>
              <a:defRPr/>
            </a:pPr>
            <a:r>
              <a:rPr lang="tr-TR" sz="1400" dirty="0" smtClean="0">
                <a:solidFill>
                  <a:prstClr val="black"/>
                </a:solidFill>
                <a:latin typeface="Adobe Caslon Pro Bold" pitchFamily="18" charset="-94"/>
                <a:cs typeface="Arial" pitchFamily="34" charset="0"/>
              </a:rPr>
              <a:t>	</a:t>
            </a:r>
            <a:r>
              <a:rPr lang="tr-TR" sz="1400" dirty="0" err="1" smtClean="0">
                <a:solidFill>
                  <a:prstClr val="black"/>
                </a:solidFill>
                <a:latin typeface="Adobe Caslon Pro Bold" pitchFamily="18" charset="-94"/>
                <a:cs typeface="Arial" pitchFamily="34" charset="0"/>
              </a:rPr>
              <a:t>Osteoartirit</a:t>
            </a:r>
            <a:endParaRPr lang="tr-TR" sz="1400" dirty="0" smtClean="0">
              <a:solidFill>
                <a:prstClr val="black"/>
              </a:solidFill>
              <a:latin typeface="Adobe Caslon Pro Bold" pitchFamily="18" charset="-94"/>
              <a:cs typeface="Arial" pitchFamily="34" charset="0"/>
            </a:endParaRPr>
          </a:p>
          <a:p>
            <a:pPr marL="0" indent="0">
              <a:buNone/>
              <a:defRPr/>
            </a:pPr>
            <a:r>
              <a:rPr lang="tr-TR" sz="1400" dirty="0" smtClean="0">
                <a:solidFill>
                  <a:prstClr val="black"/>
                </a:solidFill>
                <a:latin typeface="Adobe Caslon Pro Bold" pitchFamily="18" charset="-94"/>
                <a:cs typeface="Arial" pitchFamily="34" charset="0"/>
              </a:rPr>
              <a:t>	Karaciğer yağlanması</a:t>
            </a:r>
          </a:p>
          <a:p>
            <a:pPr marL="0" indent="0">
              <a:buNone/>
              <a:defRPr/>
            </a:pPr>
            <a:r>
              <a:rPr lang="tr-TR" sz="1400" dirty="0" smtClean="0">
                <a:solidFill>
                  <a:prstClr val="black"/>
                </a:solidFill>
                <a:latin typeface="Adobe Caslon Pro Bold" pitchFamily="18" charset="-94"/>
                <a:cs typeface="Arial" pitchFamily="34" charset="0"/>
              </a:rPr>
              <a:t>	Çeşitli kanser türleri</a:t>
            </a:r>
          </a:p>
          <a:p>
            <a:endParaRPr lang="tr-TR" sz="1400" dirty="0">
              <a:latin typeface="Adobe Caslon Pro Bold" pitchFamily="18" charset="-94"/>
            </a:endParaRPr>
          </a:p>
        </p:txBody>
      </p:sp>
      <p:sp>
        <p:nvSpPr>
          <p:cNvPr id="4" name="3 Sağa Bükülü Ok"/>
          <p:cNvSpPr/>
          <p:nvPr/>
        </p:nvSpPr>
        <p:spPr>
          <a:xfrm>
            <a:off x="1619672" y="1491630"/>
            <a:ext cx="1512168" cy="33123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prstClr val="black"/>
                </a:solidFill>
                <a:latin typeface="Adobe Caslon Pro Bold" pitchFamily="18" charset="-94"/>
                <a:cs typeface="Arial" pitchFamily="34" charset="0"/>
              </a:rPr>
              <a:t>Şişmanlıkta Beslenme Tedavisinin Amaçları</a:t>
            </a:r>
            <a:endParaRPr lang="tr-TR" sz="3200" dirty="0">
              <a:latin typeface="Adobe Caslon Pro Bold" pitchFamily="18" charset="-94"/>
            </a:endParaRPr>
          </a:p>
        </p:txBody>
      </p:sp>
      <p:sp>
        <p:nvSpPr>
          <p:cNvPr id="3" name="2 İçerik Yer Tutucusu"/>
          <p:cNvSpPr>
            <a:spLocks noGrp="1"/>
          </p:cNvSpPr>
          <p:nvPr>
            <p:ph sz="quarter" idx="13"/>
          </p:nvPr>
        </p:nvSpPr>
        <p:spPr>
          <a:xfrm>
            <a:off x="2375248" y="1707654"/>
            <a:ext cx="6768752" cy="3276600"/>
          </a:xfrm>
        </p:spPr>
        <p:txBody>
          <a:bodyPr>
            <a:normAutofit fontScale="77500" lnSpcReduction="20000"/>
          </a:bodyPr>
          <a:lstStyle/>
          <a:p>
            <a:pPr marL="0" indent="0">
              <a:buNone/>
              <a:defRPr/>
            </a:pPr>
            <a:r>
              <a:rPr lang="tr-TR" sz="3500" b="1" dirty="0" smtClean="0">
                <a:solidFill>
                  <a:srgbClr val="00B0F0"/>
                </a:solidFill>
                <a:latin typeface="Adobe Caslon Pro" pitchFamily="18" charset="-94"/>
              </a:rPr>
              <a:t>↘ </a:t>
            </a:r>
            <a:r>
              <a:rPr lang="tr-TR" sz="3500" b="1" dirty="0" smtClean="0">
                <a:solidFill>
                  <a:prstClr val="black"/>
                </a:solidFill>
                <a:latin typeface="Adobe Caslon Pro" pitchFamily="18" charset="-94"/>
                <a:cs typeface="Arial" pitchFamily="34" charset="0"/>
              </a:rPr>
              <a:t>Vücut ağırlığını arzu edilen düzeye indirmek</a:t>
            </a:r>
          </a:p>
          <a:p>
            <a:pPr marL="0" indent="0">
              <a:buNone/>
              <a:defRPr/>
            </a:pPr>
            <a:r>
              <a:rPr lang="tr-TR" sz="3500" b="1" dirty="0" smtClean="0">
                <a:solidFill>
                  <a:srgbClr val="00B0F0"/>
                </a:solidFill>
                <a:latin typeface="Adobe Caslon Pro" pitchFamily="18" charset="-94"/>
              </a:rPr>
              <a:t>↘ </a:t>
            </a:r>
            <a:r>
              <a:rPr lang="tr-TR" sz="3500" b="1" dirty="0" smtClean="0">
                <a:solidFill>
                  <a:prstClr val="black"/>
                </a:solidFill>
                <a:latin typeface="Adobe Caslon Pro" pitchFamily="18" charset="-94"/>
                <a:cs typeface="Arial" pitchFamily="34" charset="0"/>
              </a:rPr>
              <a:t>Kişinin bütün gereksinimlerini yeterli ve dengeli bir şekilde karşılamak</a:t>
            </a:r>
          </a:p>
          <a:p>
            <a:pPr marL="0" indent="0">
              <a:buNone/>
              <a:defRPr/>
            </a:pPr>
            <a:r>
              <a:rPr lang="tr-TR" sz="3500" b="1" dirty="0" smtClean="0">
                <a:solidFill>
                  <a:srgbClr val="00B0F0"/>
                </a:solidFill>
                <a:latin typeface="Adobe Caslon Pro" pitchFamily="18" charset="-94"/>
              </a:rPr>
              <a:t>↘ </a:t>
            </a:r>
            <a:r>
              <a:rPr lang="tr-TR" sz="3500" b="1" dirty="0" smtClean="0">
                <a:solidFill>
                  <a:prstClr val="black"/>
                </a:solidFill>
                <a:latin typeface="Adobe Caslon Pro" pitchFamily="18" charset="-94"/>
                <a:cs typeface="Arial" pitchFamily="34" charset="0"/>
              </a:rPr>
              <a:t>Kişiye yanlış beslenme alışkanlıkları yerine, doğru beslenme alışkanlıkları kazandırmak</a:t>
            </a:r>
          </a:p>
          <a:p>
            <a:pPr marL="0" indent="0">
              <a:buNone/>
              <a:defRPr/>
            </a:pPr>
            <a:r>
              <a:rPr lang="tr-TR" sz="3500" b="1" dirty="0" smtClean="0">
                <a:solidFill>
                  <a:srgbClr val="00B0F0"/>
                </a:solidFill>
                <a:latin typeface="Adobe Caslon Pro" pitchFamily="18" charset="-94"/>
              </a:rPr>
              <a:t>↘ </a:t>
            </a:r>
            <a:r>
              <a:rPr lang="tr-TR" sz="3500" b="1" dirty="0" smtClean="0">
                <a:solidFill>
                  <a:prstClr val="black"/>
                </a:solidFill>
                <a:latin typeface="Adobe Caslon Pro" pitchFamily="18" charset="-94"/>
                <a:cs typeface="Arial" pitchFamily="34" charset="0"/>
              </a:rPr>
              <a:t>Birey ideal kilosuna ulaştığında tekrar kilo alımını engellemek</a:t>
            </a:r>
          </a:p>
          <a:p>
            <a:endParaRPr lang="tr-TR" dirty="0"/>
          </a:p>
        </p:txBody>
      </p:sp>
      <p:pic>
        <p:nvPicPr>
          <p:cNvPr id="4" name="Picture 2" descr="C:\Documents and Settings\meltem.mutlu\Desktop\mezura_d.jpg"/>
          <p:cNvPicPr>
            <a:picLocks noChangeAspect="1" noChangeArrowheads="1"/>
          </p:cNvPicPr>
          <p:nvPr/>
        </p:nvPicPr>
        <p:blipFill>
          <a:blip r:embed="rId2" cstate="print"/>
          <a:srcRect l="28" t="219" r="33324" b="-1987"/>
          <a:stretch>
            <a:fillRect/>
          </a:stretch>
        </p:blipFill>
        <p:spPr bwMode="auto">
          <a:xfrm>
            <a:off x="395536" y="1707654"/>
            <a:ext cx="2016224" cy="302433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meltem.mutlu\Desktop\karikatur32.jpg"/>
          <p:cNvPicPr>
            <a:picLocks noChangeAspect="1" noChangeArrowheads="1"/>
          </p:cNvPicPr>
          <p:nvPr/>
        </p:nvPicPr>
        <p:blipFill>
          <a:blip r:embed="rId2" cstate="print"/>
          <a:srcRect/>
          <a:stretch>
            <a:fillRect/>
          </a:stretch>
        </p:blipFill>
        <p:spPr>
          <a:xfrm>
            <a:off x="0" y="0"/>
            <a:ext cx="9144000" cy="513258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Adobe Caslon Pro Bold" pitchFamily="18" charset="-94"/>
                <a:cs typeface="Arial" pitchFamily="34" charset="0"/>
              </a:rPr>
              <a:t>OBEZİTE ve BESLENME TEDAVİSİ</a:t>
            </a:r>
            <a:endParaRPr lang="tr-TR" sz="3200" dirty="0">
              <a:latin typeface="Adobe Caslon Pro Bold" pitchFamily="18" charset="-94"/>
            </a:endParaRPr>
          </a:p>
        </p:txBody>
      </p:sp>
      <p:sp>
        <p:nvSpPr>
          <p:cNvPr id="3" name="2 İçerik Yer Tutucusu"/>
          <p:cNvSpPr>
            <a:spLocks noGrp="1"/>
          </p:cNvSpPr>
          <p:nvPr>
            <p:ph sz="quarter" idx="13"/>
          </p:nvPr>
        </p:nvSpPr>
        <p:spPr>
          <a:xfrm>
            <a:off x="0" y="1352550"/>
            <a:ext cx="4495800" cy="3595463"/>
          </a:xfrm>
        </p:spPr>
        <p:txBody>
          <a:bodyPr>
            <a:normAutofit/>
          </a:bodyPr>
          <a:lstStyle/>
          <a:p>
            <a:pPr>
              <a:buNone/>
            </a:pPr>
            <a:r>
              <a:rPr lang="tr-TR" sz="2400" b="1" dirty="0" smtClean="0">
                <a:solidFill>
                  <a:schemeClr val="bg2">
                    <a:lumMod val="50000"/>
                  </a:schemeClr>
                </a:solidFill>
                <a:latin typeface="Adobe Caslon Pro" pitchFamily="18" charset="-94"/>
                <a:cs typeface="Arial" pitchFamily="34" charset="0"/>
              </a:rPr>
              <a:t>Doğru Hedef Belirlenmelidir:</a:t>
            </a:r>
          </a:p>
          <a:p>
            <a:r>
              <a:rPr lang="tr-TR" sz="2400" b="1" dirty="0" smtClean="0">
                <a:solidFill>
                  <a:srgbClr val="000000"/>
                </a:solidFill>
                <a:latin typeface="Adobe Caslon Pro" pitchFamily="18" charset="-94"/>
                <a:cs typeface="Arial" pitchFamily="34" charset="0"/>
              </a:rPr>
              <a:t>Bir anda fazla kiloların tamamından kurtulmak mümkün olmadığı gibi doğru da değildir. Çünkü hızlı verilen kilolar hızlı bir şekilde geri alınır. Dünya Sağlık Örgütü’ne göre ayda 2-4 kg ağırlık kaybı normaldir. </a:t>
            </a:r>
          </a:p>
          <a:p>
            <a:endParaRPr lang="tr-TR" dirty="0">
              <a:latin typeface="Adobe Caslon Pro" pitchFamily="18" charset="-94"/>
            </a:endParaRPr>
          </a:p>
        </p:txBody>
      </p:sp>
      <p:sp>
        <p:nvSpPr>
          <p:cNvPr id="4" name="3 İçerik Yer Tutucusu"/>
          <p:cNvSpPr>
            <a:spLocks noGrp="1"/>
          </p:cNvSpPr>
          <p:nvPr>
            <p:ph sz="quarter" idx="14"/>
          </p:nvPr>
        </p:nvSpPr>
        <p:spPr>
          <a:xfrm>
            <a:off x="4644008" y="1347614"/>
            <a:ext cx="4299099" cy="3268625"/>
          </a:xfrm>
        </p:spPr>
        <p:txBody>
          <a:bodyPr>
            <a:noAutofit/>
          </a:bodyPr>
          <a:lstStyle/>
          <a:p>
            <a:pPr>
              <a:buNone/>
            </a:pPr>
            <a:r>
              <a:rPr lang="tr-TR" sz="2000" b="1" dirty="0" smtClean="0">
                <a:solidFill>
                  <a:schemeClr val="accent2">
                    <a:lumMod val="75000"/>
                  </a:schemeClr>
                </a:solidFill>
                <a:latin typeface="Adobe Caslon Pro" pitchFamily="18" charset="-94"/>
                <a:cs typeface="Arial" pitchFamily="34" charset="0"/>
              </a:rPr>
              <a:t>Davranış Değişikliği Sağlanmalıdır: </a:t>
            </a:r>
          </a:p>
          <a:p>
            <a:r>
              <a:rPr lang="tr-TR" sz="2000" b="1" dirty="0" smtClean="0">
                <a:solidFill>
                  <a:srgbClr val="000000"/>
                </a:solidFill>
                <a:latin typeface="Adobe Caslon Pro" pitchFamily="18" charset="-94"/>
                <a:cs typeface="Arial" pitchFamily="34" charset="0"/>
              </a:rPr>
              <a:t>Oluşan bir alışkanlığı değiştirmek oldukça zordur, fakat imkansız değildir. Diyet ceza gibi görülmemeli, </a:t>
            </a:r>
            <a:r>
              <a:rPr lang="tr-TR" sz="2000" b="1" i="1" u="sng" dirty="0" smtClean="0">
                <a:solidFill>
                  <a:srgbClr val="000000"/>
                </a:solidFill>
                <a:latin typeface="Adobe Caslon Pro" pitchFamily="18" charset="-94"/>
                <a:cs typeface="Arial" pitchFamily="34" charset="0"/>
              </a:rPr>
              <a:t>«diyetim bitince bu durum da bitecek» </a:t>
            </a:r>
            <a:r>
              <a:rPr lang="tr-TR" sz="2000" b="1" dirty="0" smtClean="0">
                <a:solidFill>
                  <a:srgbClr val="000000"/>
                </a:solidFill>
                <a:latin typeface="Adobe Caslon Pro" pitchFamily="18" charset="-94"/>
                <a:cs typeface="Arial" pitchFamily="34" charset="0"/>
              </a:rPr>
              <a:t>düşüncesinden uzak durulmalıdır. Sağlıklı beslenme bir dönemlik değil hayatın her döneminde gereklidir.</a:t>
            </a:r>
            <a:endParaRPr lang="tr-TR" sz="2000" b="1" dirty="0">
              <a:latin typeface="Adobe Caslon Pro" pitchFamily="18" charset="-9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611560" y="1635646"/>
            <a:ext cx="8153400" cy="3276600"/>
          </a:xfrm>
        </p:spPr>
        <p:txBody>
          <a:bodyPr>
            <a:normAutofit fontScale="85000" lnSpcReduction="20000"/>
          </a:bodyPr>
          <a:lstStyle/>
          <a:p>
            <a:pPr marL="0" indent="0">
              <a:buNone/>
              <a:defRPr/>
            </a:pPr>
            <a:r>
              <a:rPr lang="tr-TR" sz="3100" b="1" dirty="0" smtClean="0">
                <a:solidFill>
                  <a:srgbClr val="00B0F0"/>
                </a:solidFill>
                <a:latin typeface="Adobe Caslon Pro" pitchFamily="18" charset="-94"/>
              </a:rPr>
              <a:t>↘ </a:t>
            </a:r>
            <a:r>
              <a:rPr lang="tr-TR" sz="3100" b="1" dirty="0" smtClean="0">
                <a:solidFill>
                  <a:srgbClr val="FF0000"/>
                </a:solidFill>
                <a:latin typeface="Adobe Caslon Pro" pitchFamily="18" charset="-94"/>
                <a:cs typeface="Arial" pitchFamily="34" charset="0"/>
              </a:rPr>
              <a:t>Öğün Düzeni: </a:t>
            </a:r>
            <a:r>
              <a:rPr lang="tr-TR" sz="3100" b="1" dirty="0" smtClean="0">
                <a:solidFill>
                  <a:prstClr val="black"/>
                </a:solidFill>
                <a:latin typeface="Adobe Caslon Pro" pitchFamily="18" charset="-94"/>
                <a:cs typeface="Arial" pitchFamily="34" charset="0"/>
              </a:rPr>
              <a:t>Sık aralıklarla beslenme, gereğinden fazla yemeyi ve kaçamakları önlemesi,  ayrıca acıkmayı geciktirerek bir sonraki öğünde besin alımını azaltması nedeniyle önemlidir. 3 ana (sabah, öğle, akşam) ve 3 ana öğün olmak üzere en az 6 öğün besin alımı sağlanmalıdır. </a:t>
            </a:r>
          </a:p>
          <a:p>
            <a:pPr marL="0" indent="0">
              <a:buNone/>
              <a:defRPr/>
            </a:pPr>
            <a:endParaRPr lang="tr-TR" sz="3100" b="1" dirty="0" smtClean="0">
              <a:solidFill>
                <a:prstClr val="black"/>
              </a:solidFill>
              <a:latin typeface="Adobe Caslon Pro" pitchFamily="18" charset="-94"/>
              <a:cs typeface="Arial" pitchFamily="34" charset="0"/>
            </a:endParaRPr>
          </a:p>
          <a:p>
            <a:pPr marL="0" indent="0">
              <a:buNone/>
              <a:defRPr/>
            </a:pPr>
            <a:r>
              <a:rPr lang="tr-TR" sz="3100" b="1" dirty="0" smtClean="0">
                <a:solidFill>
                  <a:srgbClr val="00B0F0"/>
                </a:solidFill>
                <a:latin typeface="Adobe Caslon Pro" pitchFamily="18" charset="-94"/>
              </a:rPr>
              <a:t>↘ </a:t>
            </a:r>
            <a:r>
              <a:rPr lang="tr-TR" sz="3100" b="1" dirty="0" smtClean="0">
                <a:solidFill>
                  <a:srgbClr val="FF0000"/>
                </a:solidFill>
                <a:latin typeface="Adobe Caslon Pro" pitchFamily="18" charset="-94"/>
                <a:cs typeface="Arial" pitchFamily="34" charset="0"/>
              </a:rPr>
              <a:t>Ara Öğün İçeriği: </a:t>
            </a:r>
            <a:r>
              <a:rPr lang="tr-TR" sz="3100" b="1" dirty="0" smtClean="0">
                <a:solidFill>
                  <a:prstClr val="black"/>
                </a:solidFill>
                <a:latin typeface="Adobe Caslon Pro" pitchFamily="18" charset="-94"/>
                <a:cs typeface="Arial" pitchFamily="34" charset="0"/>
              </a:rPr>
              <a:t>Ara öğünlerde taze sebze ve meyveler, tam tahıl içeren besinler veya az yağlı süt/yoğurt gibi besinler tercih edilmelidir.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467544" y="1635646"/>
            <a:ext cx="8153400" cy="3276600"/>
          </a:xfrm>
        </p:spPr>
        <p:txBody>
          <a:bodyPr>
            <a:normAutofit fontScale="92500" lnSpcReduction="10000"/>
          </a:bodyPr>
          <a:lstStyle/>
          <a:p>
            <a:pPr marL="0" indent="0">
              <a:buNone/>
            </a:pPr>
            <a:r>
              <a:rPr lang="tr-TR" sz="3300" b="1" dirty="0" smtClean="0">
                <a:solidFill>
                  <a:srgbClr val="00B0F0"/>
                </a:solidFill>
                <a:latin typeface="Adobe Caslon Pro" pitchFamily="18" charset="-94"/>
              </a:rPr>
              <a:t>↘ </a:t>
            </a:r>
            <a:r>
              <a:rPr lang="tr-TR" sz="2800" b="1" dirty="0" smtClean="0">
                <a:solidFill>
                  <a:prstClr val="black"/>
                </a:solidFill>
                <a:latin typeface="Adobe Caslon Pro" pitchFamily="18" charset="-94"/>
                <a:cs typeface="Arial" pitchFamily="34" charset="0"/>
              </a:rPr>
              <a:t>Posa: </a:t>
            </a:r>
            <a:r>
              <a:rPr lang="tr-TR" sz="2800" dirty="0" smtClean="0">
                <a:solidFill>
                  <a:prstClr val="black"/>
                </a:solidFill>
                <a:latin typeface="Adobe Caslon Pro" pitchFamily="18" charset="-94"/>
                <a:cs typeface="Arial" pitchFamily="34" charset="0"/>
              </a:rPr>
              <a:t>Posalı besinlerin tüketimi arttırılmalıdır. Posalı besinler çok çiğnemeyi gerektirdiğinden yemek yeme için gerekli zamanı uzatır, midedeki sindirimi ve mide boşalma hızını yavaşlatarak tokluk hissini uzatır, dışkı hacmini çoğaltarak barsak hareketlerini ve </a:t>
            </a:r>
            <a:r>
              <a:rPr lang="tr-TR" sz="2800" dirty="0" err="1" smtClean="0">
                <a:solidFill>
                  <a:prstClr val="black"/>
                </a:solidFill>
                <a:latin typeface="Adobe Caslon Pro" pitchFamily="18" charset="-94"/>
                <a:cs typeface="Arial" pitchFamily="34" charset="0"/>
              </a:rPr>
              <a:t>barsaktan</a:t>
            </a:r>
            <a:r>
              <a:rPr lang="tr-TR" sz="2800" dirty="0" smtClean="0">
                <a:solidFill>
                  <a:prstClr val="black"/>
                </a:solidFill>
                <a:latin typeface="Adobe Caslon Pro" pitchFamily="18" charset="-94"/>
                <a:cs typeface="Arial" pitchFamily="34" charset="0"/>
              </a:rPr>
              <a:t> geçiş hızını arttırır. Böylece posa bireyin ağırlık kaybetmesinde çok etkili olur. Sebzeler, meyveler, </a:t>
            </a:r>
            <a:r>
              <a:rPr lang="tr-TR" sz="2800" dirty="0" err="1" smtClean="0">
                <a:solidFill>
                  <a:prstClr val="black"/>
                </a:solidFill>
                <a:latin typeface="Adobe Caslon Pro" pitchFamily="18" charset="-94"/>
                <a:cs typeface="Arial" pitchFamily="34" charset="0"/>
              </a:rPr>
              <a:t>kurubaklagiller</a:t>
            </a:r>
            <a:r>
              <a:rPr lang="tr-TR" sz="2800" dirty="0" smtClean="0">
                <a:solidFill>
                  <a:prstClr val="black"/>
                </a:solidFill>
                <a:latin typeface="Adobe Caslon Pro" pitchFamily="18" charset="-94"/>
                <a:cs typeface="Arial" pitchFamily="34" charset="0"/>
              </a:rPr>
              <a:t>, kepek ilaveli ürünler önemli posa kaynaklarıdır.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539552" y="1707654"/>
            <a:ext cx="8153400" cy="3276600"/>
          </a:xfrm>
        </p:spPr>
        <p:txBody>
          <a:bodyPr>
            <a:normAutofit fontScale="62500" lnSpcReduction="20000"/>
          </a:bodyPr>
          <a:lstStyle/>
          <a:p>
            <a:pPr marL="0" indent="0">
              <a:buNone/>
            </a:pPr>
            <a:r>
              <a:rPr lang="tr-TR" sz="3400" b="1" dirty="0" smtClean="0">
                <a:solidFill>
                  <a:srgbClr val="00B0F0"/>
                </a:solidFill>
                <a:latin typeface="Adobe Caslon Pro" pitchFamily="18" charset="-94"/>
              </a:rPr>
              <a:t>↘ </a:t>
            </a:r>
            <a:r>
              <a:rPr lang="tr-TR" sz="3400" b="1" dirty="0" smtClean="0">
                <a:solidFill>
                  <a:srgbClr val="FF0000"/>
                </a:solidFill>
                <a:latin typeface="Adobe Caslon Pro" pitchFamily="18" charset="-94"/>
                <a:cs typeface="Arial" pitchFamily="34" charset="0"/>
              </a:rPr>
              <a:t>Pişirme yöntemlerine dikkat :</a:t>
            </a:r>
            <a:r>
              <a:rPr lang="tr-TR" sz="3400" b="1" dirty="0" smtClean="0">
                <a:solidFill>
                  <a:srgbClr val="000000"/>
                </a:solidFill>
                <a:latin typeface="Adobe Caslon Pro" pitchFamily="18" charset="-94"/>
                <a:cs typeface="Arial" pitchFamily="34" charset="0"/>
              </a:rPr>
              <a:t> Besinlere kızartma, kavurma işlemleri uygulanmamalı, daha çok </a:t>
            </a:r>
            <a:r>
              <a:rPr lang="tr-TR" sz="3400" b="1" dirty="0" err="1" smtClean="0">
                <a:solidFill>
                  <a:srgbClr val="000000"/>
                </a:solidFill>
                <a:latin typeface="Adobe Caslon Pro" pitchFamily="18" charset="-94"/>
                <a:cs typeface="Arial" pitchFamily="34" charset="0"/>
              </a:rPr>
              <a:t>zıgara</a:t>
            </a:r>
            <a:r>
              <a:rPr lang="tr-TR" sz="3400" b="1" dirty="0" smtClean="0">
                <a:solidFill>
                  <a:srgbClr val="000000"/>
                </a:solidFill>
                <a:latin typeface="Adobe Caslon Pro" pitchFamily="18" charset="-94"/>
                <a:cs typeface="Arial" pitchFamily="34" charset="0"/>
              </a:rPr>
              <a:t>, fırında pişirme ve haşlama yöntemleri tercih edilmelidir.</a:t>
            </a:r>
          </a:p>
          <a:p>
            <a:pPr marL="0" indent="0">
              <a:buNone/>
            </a:pPr>
            <a:r>
              <a:rPr lang="tr-TR" sz="3400" b="1" dirty="0" smtClean="0">
                <a:solidFill>
                  <a:srgbClr val="00B0F0"/>
                </a:solidFill>
                <a:latin typeface="Adobe Caslon Pro" pitchFamily="18" charset="-94"/>
              </a:rPr>
              <a:t>↘ </a:t>
            </a:r>
            <a:r>
              <a:rPr lang="tr-TR" sz="3400" b="1" dirty="0" smtClean="0">
                <a:solidFill>
                  <a:srgbClr val="FF0000"/>
                </a:solidFill>
                <a:latin typeface="Adobe Caslon Pro" pitchFamily="18" charset="-94"/>
                <a:cs typeface="Arial" pitchFamily="34" charset="0"/>
              </a:rPr>
              <a:t>Tuz:  </a:t>
            </a:r>
            <a:r>
              <a:rPr lang="tr-TR" sz="3400" b="1" dirty="0" smtClean="0">
                <a:solidFill>
                  <a:srgbClr val="000000"/>
                </a:solidFill>
                <a:latin typeface="Adobe Caslon Pro" pitchFamily="18" charset="-94"/>
                <a:cs typeface="Arial" pitchFamily="34" charset="0"/>
              </a:rPr>
              <a:t>Hipertansiyon, kalp yetmezliği veya başka nedenlerle ödemi bulunan şişman bireylere uygulanan beslenme programlarında tuz kısıtlanmalıdır.</a:t>
            </a:r>
          </a:p>
          <a:p>
            <a:pPr marL="0" indent="0">
              <a:buNone/>
            </a:pPr>
            <a:r>
              <a:rPr lang="tr-TR" sz="3400" b="1" dirty="0" smtClean="0">
                <a:solidFill>
                  <a:srgbClr val="00B0F0"/>
                </a:solidFill>
                <a:latin typeface="Adobe Caslon Pro" pitchFamily="18" charset="-94"/>
              </a:rPr>
              <a:t>↘ </a:t>
            </a:r>
            <a:r>
              <a:rPr lang="tr-TR" sz="3400" b="1" dirty="0" smtClean="0">
                <a:solidFill>
                  <a:srgbClr val="FF0000"/>
                </a:solidFill>
                <a:latin typeface="Adobe Caslon Pro" pitchFamily="18" charset="-94"/>
                <a:cs typeface="Arial" pitchFamily="34" charset="0"/>
              </a:rPr>
              <a:t>Sıvı Tüketimi: </a:t>
            </a:r>
            <a:r>
              <a:rPr lang="tr-TR" sz="3400" b="1" dirty="0" smtClean="0">
                <a:solidFill>
                  <a:srgbClr val="000000"/>
                </a:solidFill>
                <a:latin typeface="Adobe Caslon Pro" pitchFamily="18" charset="-94"/>
                <a:cs typeface="Arial" pitchFamily="34" charset="0"/>
              </a:rPr>
              <a:t>Günlük 2.5-3 litre sıvı tüketilmelidir. Yemek öncesi ve yemekle beraber alınan sıvılar mide dolgunluğunu dolayısıyla tokluk hissini arttırırlar. Tüketilen sıvı kadar cinsi de önemlidir, en az 1-1.5 litresinin su almasına özen gösterilmelidir.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p:txBody>
          <a:bodyPr>
            <a:normAutofit fontScale="77500" lnSpcReduction="20000"/>
          </a:bodyPr>
          <a:lstStyle/>
          <a:p>
            <a:pPr marL="0" indent="0">
              <a:buNone/>
              <a:defRPr/>
            </a:pPr>
            <a:endParaRPr lang="tr-TR" sz="3400" b="1" dirty="0" smtClean="0">
              <a:solidFill>
                <a:srgbClr val="00B0F0"/>
              </a:solidFill>
              <a:latin typeface="Adobe Caslon Pro" pitchFamily="18" charset="-94"/>
            </a:endParaRP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Süt ve süt ürünleri yarım yağlı tüketilmelidir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Evde yüksek enerjili besinler bulundurulmalıdır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Abur-cubur tüketimine dikkat edilmelidir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Rafine şekeri azaltılmalıdır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Yemek yerken dikkatin dağılması önlenmelidir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Boş vakitlerde atıştırmalardan uzak durmak için kendini oyalayacak işler yaratılmalıdır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611560" y="1866900"/>
            <a:ext cx="8153400" cy="3276600"/>
          </a:xfrm>
        </p:spPr>
        <p:txBody>
          <a:bodyPr>
            <a:normAutofit fontScale="77500" lnSpcReduction="20000"/>
          </a:bodyPr>
          <a:lstStyle/>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Etiket okuma alışkanlığı kazanılmalıdır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Tekliflere hayır diyebilmek çok önemlidir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Sürekli tartılmak motivasyonu düşüreceği için önerilmemektedir. Haftada 1 kez aynı aynı kıyafetlerle, sabah aç karnına ve dışkılama sonrası tartılmak en doğrusudur.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Yakın çevreyi sağlıklı beslenme konusunda teşvik edilmelidir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Aktif yaşam benimsenmelidir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8153400" cy="1005840"/>
          </a:xfrm>
        </p:spPr>
        <p:txBody>
          <a:bodyPr>
            <a:normAutofit/>
          </a:bodyPr>
          <a:lstStyle/>
          <a:p>
            <a:r>
              <a:rPr lang="tr-TR" sz="2400" b="1" dirty="0" smtClean="0">
                <a:solidFill>
                  <a:srgbClr val="00B0F0"/>
                </a:solidFill>
                <a:latin typeface="Adobe Caslon Pro Bold" pitchFamily="18" charset="-94"/>
                <a:cs typeface="Arial" pitchFamily="34" charset="0"/>
              </a:rPr>
              <a:t>ALIŞ-VERİŞE YÖNELİK ÖNERİLER</a:t>
            </a:r>
            <a:endParaRPr lang="tr-TR" sz="2400" dirty="0">
              <a:latin typeface="Adobe Caslon Pro Bold" pitchFamily="18" charset="-94"/>
            </a:endParaRPr>
          </a:p>
        </p:txBody>
      </p:sp>
      <p:sp>
        <p:nvSpPr>
          <p:cNvPr id="3" name="2 İçerik Yer Tutucusu"/>
          <p:cNvSpPr>
            <a:spLocks noGrp="1"/>
          </p:cNvSpPr>
          <p:nvPr>
            <p:ph sz="quarter" idx="13"/>
          </p:nvPr>
        </p:nvSpPr>
        <p:spPr>
          <a:xfrm>
            <a:off x="611560" y="1563638"/>
            <a:ext cx="8153400" cy="3276600"/>
          </a:xfrm>
        </p:spPr>
        <p:txBody>
          <a:bodyPr>
            <a:normAutofit fontScale="70000" lnSpcReduction="20000"/>
          </a:bodyPr>
          <a:lstStyle/>
          <a:p>
            <a:pPr marL="0" indent="0">
              <a:buNone/>
            </a:pPr>
            <a:r>
              <a:rPr lang="tr-TR" sz="3600" b="1" dirty="0" smtClean="0">
                <a:solidFill>
                  <a:srgbClr val="00B0F0"/>
                </a:solidFill>
              </a:rPr>
              <a:t>↘ </a:t>
            </a:r>
            <a:r>
              <a:rPr lang="tr-TR" sz="3200" dirty="0" smtClean="0">
                <a:solidFill>
                  <a:srgbClr val="000000"/>
                </a:solidFill>
                <a:latin typeface="Arial" pitchFamily="34" charset="0"/>
                <a:cs typeface="Arial" pitchFamily="34" charset="0"/>
              </a:rPr>
              <a:t>Yiyecek alış-verişi tok karnına yapılmalıdır.</a:t>
            </a:r>
          </a:p>
          <a:p>
            <a:pPr marL="0" indent="0">
              <a:buNone/>
            </a:pPr>
            <a:r>
              <a:rPr lang="tr-TR" sz="3600" b="1" dirty="0" smtClean="0">
                <a:solidFill>
                  <a:srgbClr val="00B0F0"/>
                </a:solidFill>
              </a:rPr>
              <a:t>↘ </a:t>
            </a:r>
            <a:r>
              <a:rPr lang="tr-TR" sz="3200" dirty="0" smtClean="0">
                <a:solidFill>
                  <a:srgbClr val="000000"/>
                </a:solidFill>
                <a:latin typeface="Arial" pitchFamily="34" charset="0"/>
                <a:cs typeface="Arial" pitchFamily="34" charset="0"/>
              </a:rPr>
              <a:t>Alış-verişe liste ile çıkılmalı ve ihtiyaç dışı besinler alınmamalıdır.</a:t>
            </a:r>
          </a:p>
          <a:p>
            <a:pPr marL="0" indent="0">
              <a:buNone/>
            </a:pPr>
            <a:r>
              <a:rPr lang="tr-TR" sz="3600" b="1" dirty="0" smtClean="0">
                <a:solidFill>
                  <a:srgbClr val="00B0F0"/>
                </a:solidFill>
              </a:rPr>
              <a:t>↘ </a:t>
            </a:r>
            <a:r>
              <a:rPr lang="tr-TR" sz="3200" dirty="0" smtClean="0">
                <a:solidFill>
                  <a:srgbClr val="000000"/>
                </a:solidFill>
                <a:latin typeface="Arial" pitchFamily="34" charset="0"/>
                <a:cs typeface="Arial" pitchFamily="34" charset="0"/>
              </a:rPr>
              <a:t>Besinleri seçerken aynı besin grubundan olan besinlerden düşük enerjili olanlar tercih edilmelidir.</a:t>
            </a:r>
          </a:p>
          <a:p>
            <a:pPr marL="0" indent="0">
              <a:buNone/>
            </a:pPr>
            <a:r>
              <a:rPr lang="tr-TR" sz="3600" b="1" dirty="0" smtClean="0">
                <a:solidFill>
                  <a:srgbClr val="00B0F0"/>
                </a:solidFill>
              </a:rPr>
              <a:t>↘ </a:t>
            </a:r>
            <a:r>
              <a:rPr lang="tr-TR" sz="3200" dirty="0" smtClean="0">
                <a:solidFill>
                  <a:srgbClr val="000000"/>
                </a:solidFill>
                <a:latin typeface="Arial" pitchFamily="34" charset="0"/>
                <a:cs typeface="Arial" pitchFamily="34" charset="0"/>
              </a:rPr>
              <a:t>Yenmeye hazır besinlerin yer aldığı reyonlardan uzak durulmalıdır.</a:t>
            </a:r>
          </a:p>
          <a:p>
            <a:pPr marL="0" indent="0">
              <a:buNone/>
            </a:pPr>
            <a:r>
              <a:rPr lang="tr-TR" sz="3600" b="1" dirty="0" smtClean="0">
                <a:solidFill>
                  <a:srgbClr val="00B0F0"/>
                </a:solidFill>
              </a:rPr>
              <a:t>↘ </a:t>
            </a:r>
            <a:r>
              <a:rPr lang="tr-TR" sz="3200" dirty="0" smtClean="0">
                <a:solidFill>
                  <a:srgbClr val="000000"/>
                </a:solidFill>
                <a:latin typeface="Arial" pitchFamily="34" charset="0"/>
                <a:cs typeface="Arial" pitchFamily="34" charset="0"/>
              </a:rPr>
              <a:t>Özellikle unlu ve tatlı yiyecekler açısından düşük enerjili besin (</a:t>
            </a:r>
            <a:r>
              <a:rPr lang="tr-TR" sz="3200" dirty="0" err="1" smtClean="0">
                <a:solidFill>
                  <a:srgbClr val="000000"/>
                </a:solidFill>
                <a:latin typeface="Arial" pitchFamily="34" charset="0"/>
                <a:cs typeface="Arial" pitchFamily="34" charset="0"/>
              </a:rPr>
              <a:t>light</a:t>
            </a:r>
            <a:r>
              <a:rPr lang="tr-TR" sz="3200" dirty="0" smtClean="0">
                <a:solidFill>
                  <a:srgbClr val="000000"/>
                </a:solidFill>
                <a:latin typeface="Arial" pitchFamily="34" charset="0"/>
                <a:cs typeface="Arial" pitchFamily="34" charset="0"/>
              </a:rPr>
              <a:t> besin) tuzağına düşmemeye özen gösterilmelidir.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95536" y="627534"/>
            <a:ext cx="8153400" cy="1005840"/>
          </a:xfrm>
        </p:spPr>
        <p:txBody>
          <a:bodyPr>
            <a:normAutofit fontScale="90000"/>
          </a:bodyPr>
          <a:lstStyle>
            <a:extLst/>
          </a:lstStyle>
          <a:p>
            <a:pPr algn="ctr"/>
            <a:r>
              <a:rPr lang="tr-TR" sz="5300" b="1" dirty="0" smtClean="0"/>
              <a:t>HEDEFİMİZ</a:t>
            </a:r>
            <a:r>
              <a:rPr lang="tr-TR" dirty="0" smtClean="0"/>
              <a:t/>
            </a:r>
            <a:br>
              <a:rPr lang="tr-TR" dirty="0" smtClean="0"/>
            </a:br>
            <a:endParaRPr lang="tr-TR" dirty="0"/>
          </a:p>
        </p:txBody>
      </p:sp>
      <p:sp>
        <p:nvSpPr>
          <p:cNvPr id="6" name="5 İçerik Yer Tutucusu"/>
          <p:cNvSpPr>
            <a:spLocks noGrp="1"/>
          </p:cNvSpPr>
          <p:nvPr>
            <p:ph sz="quarter" idx="13"/>
          </p:nvPr>
        </p:nvSpPr>
        <p:spPr>
          <a:xfrm>
            <a:off x="467544" y="3509188"/>
            <a:ext cx="3886200" cy="3268624"/>
          </a:xfrm>
        </p:spPr>
        <p:txBody>
          <a:bodyPr/>
          <a:lstStyle/>
          <a:p>
            <a:r>
              <a:rPr lang="tr-TR" dirty="0" smtClean="0">
                <a:latin typeface="Adobe Caslon Pro" pitchFamily="18" charset="-94"/>
              </a:rPr>
              <a:t>Minimum Hastalık Riski</a:t>
            </a:r>
            <a:endParaRPr lang="tr-TR" dirty="0">
              <a:latin typeface="Adobe Caslon Pro" pitchFamily="18" charset="-94"/>
            </a:endParaRPr>
          </a:p>
        </p:txBody>
      </p:sp>
      <p:sp>
        <p:nvSpPr>
          <p:cNvPr id="7" name="6 İçerik Yer Tutucusu"/>
          <p:cNvSpPr>
            <a:spLocks noGrp="1"/>
          </p:cNvSpPr>
          <p:nvPr>
            <p:ph sz="quarter" idx="14"/>
          </p:nvPr>
        </p:nvSpPr>
        <p:spPr>
          <a:xfrm>
            <a:off x="4860032" y="3509187"/>
            <a:ext cx="3886200" cy="3268625"/>
          </a:xfrm>
        </p:spPr>
        <p:txBody>
          <a:bodyPr/>
          <a:lstStyle/>
          <a:p>
            <a:r>
              <a:rPr lang="tr-TR" dirty="0" smtClean="0">
                <a:latin typeface="Adobe Caslon Pro" pitchFamily="18" charset="-94"/>
              </a:rPr>
              <a:t>Maksimum Sağlık</a:t>
            </a:r>
            <a:endParaRPr lang="tr-TR" dirty="0">
              <a:latin typeface="Adobe Caslon Pro" pitchFamily="18" charset="-94"/>
            </a:endParaRPr>
          </a:p>
        </p:txBody>
      </p:sp>
      <p:sp>
        <p:nvSpPr>
          <p:cNvPr id="8" name="7 Aşağı Ok"/>
          <p:cNvSpPr/>
          <p:nvPr/>
        </p:nvSpPr>
        <p:spPr>
          <a:xfrm>
            <a:off x="3779912" y="1491630"/>
            <a:ext cx="1224136"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00B0F0"/>
                </a:solidFill>
                <a:latin typeface="Adobe Caslon Pro Bold" pitchFamily="18" charset="-94"/>
                <a:cs typeface="Arial" pitchFamily="34" charset="0"/>
              </a:rPr>
              <a:t> YEMEKLE İLGİLİ ÖNERİLER</a:t>
            </a:r>
            <a:endParaRPr lang="tr-TR" sz="3200" dirty="0">
              <a:latin typeface="Adobe Caslon Pro Bold" pitchFamily="18" charset="-94"/>
            </a:endParaRPr>
          </a:p>
        </p:txBody>
      </p:sp>
      <p:sp>
        <p:nvSpPr>
          <p:cNvPr id="3" name="2 İçerik Yer Tutucusu"/>
          <p:cNvSpPr>
            <a:spLocks noGrp="1"/>
          </p:cNvSpPr>
          <p:nvPr>
            <p:ph sz="quarter" idx="13"/>
          </p:nvPr>
        </p:nvSpPr>
        <p:spPr>
          <a:xfrm>
            <a:off x="611560" y="1866900"/>
            <a:ext cx="8153400" cy="3276600"/>
          </a:xfrm>
        </p:spPr>
        <p:txBody>
          <a:bodyPr>
            <a:normAutofit fontScale="62500" lnSpcReduction="20000"/>
          </a:bodyPr>
          <a:lstStyle/>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Göz önünde yiyecek bulundurulmamalıdır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Mutfakta fazla zaman harcamaktan kaçınılmalıdır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Buzdolabının ön tarafında düşük enerjili besinler bulundurulmalıdır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Salata için büyük, yemek için küçük tabaklar kullanılmalıdır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Servis yaptıktan sonra servis kabı sofradan kaldırılmalıdır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Mümkün olduğu kadar iyi çiğneyerek yavaş yenmelidir</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Lokmalar arasında çatal ve bıçak bırakılarak zaman uzatılmalıdır </a:t>
            </a:r>
          </a:p>
          <a:p>
            <a:pPr marL="0" indent="0">
              <a:buNone/>
            </a:pPr>
            <a:r>
              <a:rPr lang="tr-TR" sz="3400" b="1" dirty="0" smtClean="0">
                <a:solidFill>
                  <a:srgbClr val="00B0F0"/>
                </a:solidFill>
                <a:latin typeface="Adobe Caslon Pro" pitchFamily="18" charset="-94"/>
              </a:rPr>
              <a:t>↘ </a:t>
            </a:r>
            <a:r>
              <a:rPr lang="tr-TR" sz="3400" b="1" dirty="0" smtClean="0">
                <a:solidFill>
                  <a:srgbClr val="000000"/>
                </a:solidFill>
                <a:latin typeface="Adobe Caslon Pro" pitchFamily="18" charset="-94"/>
                <a:cs typeface="Arial" pitchFamily="34" charset="0"/>
              </a:rPr>
              <a:t>Yemek biter bitmez sofradan kalkılmalıdır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b="1" dirty="0" smtClean="0">
                <a:solidFill>
                  <a:srgbClr val="00B0F0"/>
                </a:solidFill>
                <a:latin typeface="Arial" pitchFamily="34" charset="0"/>
                <a:cs typeface="Arial" pitchFamily="34" charset="0"/>
              </a:rPr>
              <a:t> </a:t>
            </a:r>
            <a:r>
              <a:rPr lang="tr-TR" sz="3600" b="1" dirty="0" smtClean="0">
                <a:solidFill>
                  <a:srgbClr val="00B0F0"/>
                </a:solidFill>
                <a:latin typeface="Adobe Caslon Pro Bold" pitchFamily="18" charset="-94"/>
                <a:cs typeface="Arial" pitchFamily="34" charset="0"/>
              </a:rPr>
              <a:t/>
            </a:r>
            <a:br>
              <a:rPr lang="tr-TR" sz="3600" b="1" dirty="0" smtClean="0">
                <a:solidFill>
                  <a:srgbClr val="00B0F0"/>
                </a:solidFill>
                <a:latin typeface="Adobe Caslon Pro Bold" pitchFamily="18" charset="-94"/>
                <a:cs typeface="Arial" pitchFamily="34" charset="0"/>
              </a:rPr>
            </a:br>
            <a:r>
              <a:rPr lang="tr-TR" sz="3600" b="1" dirty="0" smtClean="0">
                <a:solidFill>
                  <a:srgbClr val="00B0F0"/>
                </a:solidFill>
                <a:latin typeface="Adobe Caslon Pro Bold" pitchFamily="18" charset="-94"/>
                <a:cs typeface="Arial" pitchFamily="34" charset="0"/>
              </a:rPr>
              <a:t> DAVETLER İÇİN ÖNERİLER</a:t>
            </a:r>
            <a:endParaRPr lang="tr-TR" sz="3600" dirty="0">
              <a:latin typeface="Adobe Caslon Pro Bold" pitchFamily="18" charset="-94"/>
            </a:endParaRPr>
          </a:p>
        </p:txBody>
      </p:sp>
      <p:sp>
        <p:nvSpPr>
          <p:cNvPr id="3" name="2 İçerik Yer Tutucusu"/>
          <p:cNvSpPr>
            <a:spLocks noGrp="1"/>
          </p:cNvSpPr>
          <p:nvPr>
            <p:ph sz="quarter" idx="13"/>
          </p:nvPr>
        </p:nvSpPr>
        <p:spPr>
          <a:xfrm>
            <a:off x="179512" y="1419622"/>
            <a:ext cx="8153400" cy="2808312"/>
          </a:xfrm>
        </p:spPr>
        <p:txBody>
          <a:bodyPr>
            <a:normAutofit fontScale="85000" lnSpcReduction="10000"/>
          </a:bodyPr>
          <a:lstStyle/>
          <a:p>
            <a:pPr marL="0" indent="0">
              <a:buNone/>
            </a:pPr>
            <a:endParaRPr lang="tr-TR" sz="2800" dirty="0" smtClean="0">
              <a:solidFill>
                <a:srgbClr val="00B0F0"/>
              </a:solidFill>
              <a:latin typeface="Adobe Caslon Pro" pitchFamily="18" charset="-94"/>
              <a:cs typeface="Arial" pitchFamily="34" charset="0"/>
            </a:endParaRPr>
          </a:p>
          <a:p>
            <a:pPr marL="0" indent="0">
              <a:buNone/>
            </a:pPr>
            <a:r>
              <a:rPr lang="tr-TR" sz="2800" b="1" dirty="0" smtClean="0">
                <a:solidFill>
                  <a:srgbClr val="00B0F0"/>
                </a:solidFill>
                <a:latin typeface="Adobe Caslon Pro" pitchFamily="18" charset="-94"/>
              </a:rPr>
              <a:t>↘ </a:t>
            </a:r>
            <a:r>
              <a:rPr lang="tr-TR" sz="2800" b="1" dirty="0" smtClean="0">
                <a:solidFill>
                  <a:srgbClr val="000000"/>
                </a:solidFill>
                <a:latin typeface="Adobe Caslon Pro" pitchFamily="18" charset="-94"/>
                <a:cs typeface="Arial" pitchFamily="34" charset="0"/>
              </a:rPr>
              <a:t>Davete katılmadan 1 saat önce düşük enerjili salata, meyve gibi besinler atıştırılarak iştah baskılanmalıdır.</a:t>
            </a:r>
          </a:p>
          <a:p>
            <a:pPr marL="0" indent="0">
              <a:buNone/>
            </a:pPr>
            <a:r>
              <a:rPr lang="tr-TR" sz="2800" b="1" dirty="0" smtClean="0">
                <a:solidFill>
                  <a:srgbClr val="00B0F0"/>
                </a:solidFill>
                <a:latin typeface="Adobe Caslon Pro" pitchFamily="18" charset="-94"/>
              </a:rPr>
              <a:t>↘ </a:t>
            </a:r>
            <a:r>
              <a:rPr lang="tr-TR" sz="2800" b="1" dirty="0" smtClean="0">
                <a:solidFill>
                  <a:srgbClr val="000000"/>
                </a:solidFill>
                <a:latin typeface="Adobe Caslon Pro" pitchFamily="18" charset="-94"/>
                <a:cs typeface="Arial" pitchFamily="34" charset="0"/>
              </a:rPr>
              <a:t>Davette mümkün olduğu kadar uygun besinler tercih edilmelidir.</a:t>
            </a:r>
          </a:p>
          <a:p>
            <a:pPr marL="0" indent="0">
              <a:buNone/>
            </a:pPr>
            <a:r>
              <a:rPr lang="tr-TR" sz="2800" b="1" dirty="0" smtClean="0">
                <a:solidFill>
                  <a:srgbClr val="00B0F0"/>
                </a:solidFill>
                <a:latin typeface="Adobe Caslon Pro" pitchFamily="18" charset="-94"/>
              </a:rPr>
              <a:t>↘ </a:t>
            </a:r>
            <a:r>
              <a:rPr lang="tr-TR" sz="2800" b="1" dirty="0" smtClean="0">
                <a:latin typeface="Adobe Caslon Pro" pitchFamily="18" charset="-94"/>
              </a:rPr>
              <a:t>I</a:t>
            </a:r>
            <a:r>
              <a:rPr lang="tr-TR" sz="2800" b="1" dirty="0" smtClean="0">
                <a:solidFill>
                  <a:srgbClr val="000000"/>
                </a:solidFill>
                <a:latin typeface="Adobe Caslon Pro" pitchFamily="18" charset="-94"/>
                <a:cs typeface="Arial" pitchFamily="34" charset="0"/>
              </a:rPr>
              <a:t>srarlar reddedilmelidir. Başarılı olunmazsa sonraki öğünlerde kısıtlama yapılarak hafif besinler tercih edilmelidir.</a:t>
            </a:r>
            <a:endParaRPr lang="tr-TR" sz="2800" b="1" dirty="0" smtClean="0">
              <a:solidFill>
                <a:srgbClr val="00B0F0"/>
              </a:solidFill>
              <a:latin typeface="Adobe Caslon Pro" pitchFamily="18" charset="-94"/>
              <a:cs typeface="Arial" pitchFamily="34" charset="0"/>
            </a:endParaRPr>
          </a:p>
          <a:p>
            <a:endParaRPr lang="tr-TR" dirty="0"/>
          </a:p>
        </p:txBody>
      </p:sp>
      <p:pic>
        <p:nvPicPr>
          <p:cNvPr id="4" name="Picture 2" descr="C:\Documents and Settings\meltem.mutlu\Desktop\measureTape.jpg"/>
          <p:cNvPicPr>
            <a:picLocks noChangeAspect="1" noChangeArrowheads="1"/>
          </p:cNvPicPr>
          <p:nvPr/>
        </p:nvPicPr>
        <p:blipFill>
          <a:blip r:embed="rId2" cstate="print"/>
          <a:srcRect/>
          <a:stretch>
            <a:fillRect/>
          </a:stretch>
        </p:blipFill>
        <p:spPr>
          <a:xfrm>
            <a:off x="6660232" y="3795886"/>
            <a:ext cx="2483768" cy="134761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0"/>
            <a:ext cx="8153400" cy="1005840"/>
          </a:xfrm>
        </p:spPr>
        <p:txBody>
          <a:bodyPr>
            <a:normAutofit/>
          </a:bodyPr>
          <a:lstStyle/>
          <a:p>
            <a:r>
              <a:rPr lang="tr-TR" sz="4000" dirty="0" smtClean="0">
                <a:solidFill>
                  <a:srgbClr val="FF0000"/>
                </a:solidFill>
                <a:latin typeface="Adobe Caslon Pro Bold" pitchFamily="18" charset="-94"/>
                <a:cs typeface="Arial" pitchFamily="34" charset="0"/>
              </a:rPr>
              <a:t>UZAK DURUN!!!</a:t>
            </a:r>
            <a:endParaRPr lang="tr-TR" sz="4000" dirty="0">
              <a:latin typeface="Adobe Caslon Pro Bold" pitchFamily="18" charset="-94"/>
            </a:endParaRPr>
          </a:p>
        </p:txBody>
      </p:sp>
      <p:sp>
        <p:nvSpPr>
          <p:cNvPr id="3" name="2 İçerik Yer Tutucusu"/>
          <p:cNvSpPr>
            <a:spLocks noGrp="1"/>
          </p:cNvSpPr>
          <p:nvPr>
            <p:ph sz="quarter" idx="13"/>
          </p:nvPr>
        </p:nvSpPr>
        <p:spPr>
          <a:xfrm>
            <a:off x="611560" y="1548036"/>
            <a:ext cx="8153400" cy="3595464"/>
          </a:xfrm>
        </p:spPr>
        <p:txBody>
          <a:bodyPr>
            <a:normAutofit fontScale="55000" lnSpcReduction="20000"/>
          </a:bodyPr>
          <a:lstStyle/>
          <a:p>
            <a:pPr marL="0" indent="0">
              <a:buNone/>
              <a:defRPr/>
            </a:pPr>
            <a:r>
              <a:rPr lang="tr-TR" sz="3600" b="1" dirty="0" smtClean="0">
                <a:solidFill>
                  <a:srgbClr val="FF0000"/>
                </a:solidFill>
                <a:latin typeface="Adobe Caslon Pro" pitchFamily="18" charset="-94"/>
                <a:cs typeface="Arial" pitchFamily="34" charset="0"/>
                <a:sym typeface="Wingdings" pitchFamily="2" charset="2"/>
              </a:rPr>
              <a:t></a:t>
            </a:r>
            <a:r>
              <a:rPr lang="tr-TR" sz="3600" b="1" dirty="0" smtClean="0">
                <a:solidFill>
                  <a:prstClr val="black"/>
                </a:solidFill>
                <a:latin typeface="Adobe Caslon Pro" pitchFamily="18" charset="-94"/>
                <a:cs typeface="Arial" pitchFamily="34" charset="0"/>
              </a:rPr>
              <a:t>Kişiye özel olmayan gazete ve dergi gibi yayınlarda bulunan diyetler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a:t>
            </a:r>
            <a:r>
              <a:rPr lang="tr-TR" sz="3600" b="1" dirty="0" smtClean="0">
                <a:solidFill>
                  <a:prstClr val="black"/>
                </a:solidFill>
                <a:latin typeface="Adobe Caslon Pro" pitchFamily="18" charset="-94"/>
                <a:cs typeface="Arial" pitchFamily="34" charset="0"/>
              </a:rPr>
              <a:t>Kısa sürede hızlı kilo kaybı sağlayan çok düşük enerjili şok diyetler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 </a:t>
            </a:r>
            <a:r>
              <a:rPr lang="tr-TR" sz="3600" b="1" dirty="0" smtClean="0">
                <a:solidFill>
                  <a:prstClr val="black"/>
                </a:solidFill>
                <a:latin typeface="Adobe Caslon Pro" pitchFamily="18" charset="-94"/>
                <a:cs typeface="Arial" pitchFamily="34" charset="0"/>
              </a:rPr>
              <a:t>Yeterli, dengeli ve doğru beslenme alışkanlığı kazandırmayan diyetler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 </a:t>
            </a:r>
            <a:r>
              <a:rPr lang="tr-TR" sz="3600" b="1" dirty="0" smtClean="0">
                <a:solidFill>
                  <a:prstClr val="black"/>
                </a:solidFill>
                <a:latin typeface="Adobe Caslon Pro" pitchFamily="18" charset="-94"/>
                <a:cs typeface="Arial" pitchFamily="34" charset="0"/>
              </a:rPr>
              <a:t>Tek tip besine dayalı diyetler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 </a:t>
            </a:r>
            <a:r>
              <a:rPr lang="tr-TR" sz="3600" b="1" dirty="0" smtClean="0">
                <a:solidFill>
                  <a:prstClr val="black"/>
                </a:solidFill>
                <a:latin typeface="Adobe Caslon Pro" pitchFamily="18" charset="-94"/>
                <a:cs typeface="Arial" pitchFamily="34" charset="0"/>
              </a:rPr>
              <a:t>Zayıflattığı öne sürülen ve pek çok yan etkisi bulunan ilaçlar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 </a:t>
            </a:r>
            <a:r>
              <a:rPr lang="tr-TR" sz="3600" b="1" dirty="0" smtClean="0">
                <a:solidFill>
                  <a:prstClr val="black"/>
                </a:solidFill>
                <a:latin typeface="Adobe Caslon Pro" pitchFamily="18" charset="-94"/>
                <a:cs typeface="Arial" pitchFamily="34" charset="0"/>
              </a:rPr>
              <a:t>Gerçek kilo kaybı yerine vücutta sadece su kaybına neden olan </a:t>
            </a:r>
            <a:r>
              <a:rPr lang="tr-TR" sz="3600" b="1" dirty="0" err="1" smtClean="0">
                <a:solidFill>
                  <a:prstClr val="black"/>
                </a:solidFill>
                <a:latin typeface="Adobe Caslon Pro" pitchFamily="18" charset="-94"/>
                <a:cs typeface="Arial" pitchFamily="34" charset="0"/>
              </a:rPr>
              <a:t>diüretik</a:t>
            </a:r>
            <a:r>
              <a:rPr lang="tr-TR" sz="3600" b="1" dirty="0" smtClean="0">
                <a:solidFill>
                  <a:prstClr val="black"/>
                </a:solidFill>
                <a:latin typeface="Adobe Caslon Pro" pitchFamily="18" charset="-94"/>
                <a:cs typeface="Arial" pitchFamily="34" charset="0"/>
              </a:rPr>
              <a:t> ilaçlar, otlar, çaylar</a:t>
            </a:r>
          </a:p>
          <a:p>
            <a:pPr marL="0" indent="0">
              <a:buNone/>
              <a:defRPr/>
            </a:pPr>
            <a:r>
              <a:rPr lang="tr-TR" sz="3600" b="1" dirty="0" smtClean="0">
                <a:solidFill>
                  <a:srgbClr val="FF0000"/>
                </a:solidFill>
                <a:latin typeface="Adobe Caslon Pro" pitchFamily="18" charset="-94"/>
                <a:cs typeface="Arial" pitchFamily="34" charset="0"/>
                <a:sym typeface="Wingdings" pitchFamily="2" charset="2"/>
              </a:rPr>
              <a:t> </a:t>
            </a:r>
            <a:r>
              <a:rPr lang="tr-TR" sz="3600" b="1" dirty="0" smtClean="0">
                <a:solidFill>
                  <a:prstClr val="black"/>
                </a:solidFill>
                <a:latin typeface="Adobe Caslon Pro" pitchFamily="18" charset="-94"/>
                <a:cs typeface="Arial" pitchFamily="34" charset="0"/>
              </a:rPr>
              <a:t>Akupunktur ile birlikte yapılan açlık diyetleri</a:t>
            </a:r>
          </a:p>
          <a:p>
            <a:pPr marL="0" indent="0" algn="ctr">
              <a:buNone/>
              <a:defRPr/>
            </a:pPr>
            <a:endParaRPr lang="tr-TR" sz="3600" b="1" dirty="0" smtClean="0">
              <a:solidFill>
                <a:srgbClr val="FF0000"/>
              </a:solidFill>
              <a:latin typeface="Adobe Caslon Pro" pitchFamily="18" charset="-94"/>
              <a:cs typeface="Arial" pitchFamily="34" charset="0"/>
            </a:endParaRPr>
          </a:p>
          <a:p>
            <a:pPr marL="0" indent="0" algn="ctr">
              <a:buNone/>
              <a:defRPr/>
            </a:pPr>
            <a:r>
              <a:rPr lang="tr-TR" sz="3600" b="1" dirty="0" smtClean="0">
                <a:solidFill>
                  <a:srgbClr val="FF0000"/>
                </a:solidFill>
                <a:latin typeface="Adobe Caslon Pro" pitchFamily="18" charset="-94"/>
                <a:cs typeface="Arial" pitchFamily="34" charset="0"/>
              </a:rPr>
              <a:t>YANLIŞ ZAYIFLAMA YÖNTEMLERİDİR ve SAĞLIĞI TEHLİKEYE ATAN YÖNTEMLERDİR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solidFill>
                  <a:schemeClr val="bg2">
                    <a:lumMod val="50000"/>
                  </a:schemeClr>
                </a:solidFill>
                <a:latin typeface="Adobe Caslon Pro Bold" pitchFamily="18" charset="-94"/>
                <a:cs typeface="Arial" pitchFamily="34" charset="0"/>
              </a:rPr>
              <a:t>AĞIRLIK YÖNETİMİNDE FİZİKSEL AKTİVİTENİN ROLÜ</a:t>
            </a:r>
            <a:endParaRPr lang="tr-TR" sz="2800" dirty="0">
              <a:solidFill>
                <a:schemeClr val="bg2">
                  <a:lumMod val="50000"/>
                </a:schemeClr>
              </a:solidFill>
              <a:latin typeface="Adobe Caslon Pro Bold" pitchFamily="18" charset="-94"/>
            </a:endParaRPr>
          </a:p>
        </p:txBody>
      </p:sp>
      <p:sp>
        <p:nvSpPr>
          <p:cNvPr id="3" name="2 İçerik Yer Tutucusu"/>
          <p:cNvSpPr>
            <a:spLocks noGrp="1"/>
          </p:cNvSpPr>
          <p:nvPr>
            <p:ph sz="quarter" idx="13"/>
          </p:nvPr>
        </p:nvSpPr>
        <p:spPr>
          <a:xfrm>
            <a:off x="609600" y="1352550"/>
            <a:ext cx="8153400" cy="2587352"/>
          </a:xfrm>
        </p:spPr>
        <p:txBody>
          <a:bodyPr>
            <a:normAutofit fontScale="92500" lnSpcReduction="10000"/>
          </a:bodyPr>
          <a:lstStyle/>
          <a:p>
            <a:pPr marL="0" indent="0">
              <a:buNone/>
              <a:defRPr/>
            </a:pPr>
            <a:endParaRPr lang="tr-TR" sz="2400" b="1" dirty="0" smtClean="0">
              <a:solidFill>
                <a:srgbClr val="00B0F0"/>
              </a:solidFill>
              <a:latin typeface="Adobe Caslon Pro" pitchFamily="18" charset="-94"/>
              <a:cs typeface="Arial" pitchFamily="34" charset="0"/>
            </a:endParaRPr>
          </a:p>
          <a:p>
            <a:pPr marL="0" indent="0">
              <a:buNone/>
              <a:defRPr/>
            </a:pPr>
            <a:r>
              <a:rPr lang="tr-TR" sz="2400" b="1" dirty="0" smtClean="0">
                <a:solidFill>
                  <a:srgbClr val="00B0F0"/>
                </a:solidFill>
                <a:latin typeface="Adobe Caslon Pro" pitchFamily="18" charset="-94"/>
              </a:rPr>
              <a:t>↘ </a:t>
            </a:r>
            <a:r>
              <a:rPr lang="tr-TR" sz="2400" b="1" dirty="0" smtClean="0">
                <a:solidFill>
                  <a:prstClr val="black"/>
                </a:solidFill>
                <a:latin typeface="Adobe Caslon Pro" pitchFamily="18" charset="-94"/>
                <a:cs typeface="Arial" pitchFamily="34" charset="0"/>
              </a:rPr>
              <a:t>Kalp hastalıklarından kaynaklanan erken ölüm riski 1/3 oranında azalmaktadır</a:t>
            </a:r>
          </a:p>
          <a:p>
            <a:pPr marL="0" indent="0">
              <a:buNone/>
              <a:defRPr/>
            </a:pPr>
            <a:r>
              <a:rPr lang="tr-TR" sz="2400" b="1" dirty="0" smtClean="0">
                <a:solidFill>
                  <a:srgbClr val="00B0F0"/>
                </a:solidFill>
                <a:latin typeface="Adobe Caslon Pro" pitchFamily="18" charset="-94"/>
              </a:rPr>
              <a:t>↘ </a:t>
            </a:r>
            <a:r>
              <a:rPr lang="tr-TR" sz="2400" b="1" dirty="0" smtClean="0">
                <a:solidFill>
                  <a:prstClr val="black"/>
                </a:solidFill>
                <a:latin typeface="Adobe Caslon Pro" pitchFamily="18" charset="-94"/>
                <a:cs typeface="Arial" pitchFamily="34" charset="0"/>
              </a:rPr>
              <a:t>Diyabet gelişme riski %50 oranında düşmektedir</a:t>
            </a:r>
          </a:p>
          <a:p>
            <a:pPr marL="0" indent="0">
              <a:buNone/>
              <a:defRPr/>
            </a:pPr>
            <a:r>
              <a:rPr lang="tr-TR" sz="2400" b="1" dirty="0" smtClean="0">
                <a:solidFill>
                  <a:srgbClr val="00B0F0"/>
                </a:solidFill>
                <a:latin typeface="Adobe Caslon Pro" pitchFamily="18" charset="-94"/>
              </a:rPr>
              <a:t>↘ </a:t>
            </a:r>
            <a:r>
              <a:rPr lang="tr-TR" sz="2400" b="1" dirty="0" smtClean="0">
                <a:solidFill>
                  <a:prstClr val="black"/>
                </a:solidFill>
                <a:latin typeface="Adobe Caslon Pro" pitchFamily="18" charset="-94"/>
                <a:cs typeface="Arial" pitchFamily="34" charset="0"/>
              </a:rPr>
              <a:t>Hipertansiyon gelişme riski azalmakta, hipertansiyonlu olan bireylerde kan basıncı kontrol altına alınabilmektedir</a:t>
            </a:r>
          </a:p>
          <a:p>
            <a:pPr marL="0" indent="0">
              <a:buNone/>
              <a:defRPr/>
            </a:pPr>
            <a:r>
              <a:rPr lang="tr-TR" sz="2400" b="1" dirty="0" smtClean="0">
                <a:solidFill>
                  <a:srgbClr val="00B0F0"/>
                </a:solidFill>
                <a:latin typeface="Adobe Caslon Pro" pitchFamily="18" charset="-94"/>
              </a:rPr>
              <a:t>↘ </a:t>
            </a:r>
            <a:r>
              <a:rPr lang="tr-TR" sz="2400" b="1" dirty="0" smtClean="0">
                <a:solidFill>
                  <a:prstClr val="black"/>
                </a:solidFill>
                <a:latin typeface="Adobe Caslon Pro" pitchFamily="18" charset="-94"/>
                <a:cs typeface="Arial" pitchFamily="34" charset="0"/>
              </a:rPr>
              <a:t>Kolan ve meme kanseri gelişme riski %50 oranında düşmektedir</a:t>
            </a:r>
          </a:p>
          <a:p>
            <a:endParaRPr lang="tr-TR" dirty="0"/>
          </a:p>
        </p:txBody>
      </p:sp>
      <p:pic>
        <p:nvPicPr>
          <p:cNvPr id="4" name="Picture 2" descr="C:\Documents and Settings\meltem.mutlu\Desktop\measureTape.jpg"/>
          <p:cNvPicPr>
            <a:picLocks noChangeAspect="1" noChangeArrowheads="1"/>
          </p:cNvPicPr>
          <p:nvPr/>
        </p:nvPicPr>
        <p:blipFill>
          <a:blip r:embed="rId2" cstate="print"/>
          <a:srcRect/>
          <a:stretch>
            <a:fillRect/>
          </a:stretch>
        </p:blipFill>
        <p:spPr>
          <a:xfrm>
            <a:off x="6919913" y="3867894"/>
            <a:ext cx="2224087" cy="1275606"/>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p:txBody>
          <a:bodyPr>
            <a:normAutofit fontScale="70000" lnSpcReduction="20000"/>
          </a:bodyPr>
          <a:lstStyle/>
          <a:p>
            <a:pPr marL="0" indent="0">
              <a:buNone/>
              <a:defRPr/>
            </a:pPr>
            <a:endParaRPr lang="tr-TR" sz="3400" b="1" dirty="0" smtClean="0">
              <a:solidFill>
                <a:prstClr val="black"/>
              </a:solidFill>
              <a:latin typeface="Adobe Caslon Pro" pitchFamily="18" charset="-94"/>
              <a:cs typeface="Arial" pitchFamily="34" charset="0"/>
            </a:endParaRP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Şişmanlık riski  %50 oranında düşmektedir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Sağlıklı kemik, kas ve eklemlerin gelişimi ve sürdürülmesine yardımcı olmakta, osteoporozu önlemekte, kadınlarda kalça kırığı riskini azaltmaktadır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Yaşlı bireylerin daha güçlü olmasına ve düşmeden hareket edebilme yeteneklerinin geliştirilmesine yardımcı olmaktadır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Depresyon ve endişe riskini azaltmaktadır</a:t>
            </a:r>
          </a:p>
          <a:p>
            <a:pPr marL="0" indent="0">
              <a:buNone/>
              <a:defRPr/>
            </a:pPr>
            <a:r>
              <a:rPr lang="tr-TR" sz="3400" b="1" dirty="0" smtClean="0">
                <a:solidFill>
                  <a:srgbClr val="00B0F0"/>
                </a:solidFill>
                <a:latin typeface="Adobe Caslon Pro" pitchFamily="18" charset="-94"/>
              </a:rPr>
              <a:t>↘ </a:t>
            </a:r>
            <a:r>
              <a:rPr lang="tr-TR" sz="3400" b="1" dirty="0" smtClean="0">
                <a:solidFill>
                  <a:prstClr val="black"/>
                </a:solidFill>
                <a:latin typeface="Adobe Caslon Pro" pitchFamily="18" charset="-94"/>
                <a:cs typeface="Arial" pitchFamily="34" charset="0"/>
              </a:rPr>
              <a:t>Psikolojik olarak daha iyi hissetme sağlamaktadır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55526"/>
            <a:ext cx="8153400" cy="1005840"/>
          </a:xfrm>
        </p:spPr>
        <p:txBody>
          <a:bodyPr>
            <a:normAutofit fontScale="90000"/>
          </a:bodyPr>
          <a:lstStyle/>
          <a:p>
            <a:pPr>
              <a:defRPr/>
            </a:pPr>
            <a:r>
              <a:rPr lang="tr-TR" sz="3100" b="1" dirty="0" smtClean="0">
                <a:solidFill>
                  <a:srgbClr val="00B0F0"/>
                </a:solidFill>
                <a:latin typeface="Adobe Caslon Pro Bold" pitchFamily="18" charset="-94"/>
                <a:cs typeface="Arial" pitchFamily="34" charset="0"/>
              </a:rPr>
              <a:t>Şişman Bireylerin Fiziksel Aktivite Yapmalarını Engelleyen Faktörler</a:t>
            </a:r>
            <a:r>
              <a:rPr lang="tr-TR" sz="4400" b="1" dirty="0" smtClean="0">
                <a:solidFill>
                  <a:srgbClr val="00B0F0"/>
                </a:solidFill>
                <a:latin typeface="Arial" pitchFamily="34" charset="0"/>
                <a:cs typeface="Arial" pitchFamily="34" charset="0"/>
              </a:rPr>
              <a:t/>
            </a:r>
            <a:br>
              <a:rPr lang="tr-TR" sz="4400" b="1" dirty="0" smtClean="0">
                <a:solidFill>
                  <a:srgbClr val="00B0F0"/>
                </a:solidFill>
                <a:latin typeface="Arial" pitchFamily="34" charset="0"/>
                <a:cs typeface="Arial" pitchFamily="34" charset="0"/>
              </a:rPr>
            </a:br>
            <a:endParaRPr lang="tr-TR" dirty="0"/>
          </a:p>
        </p:txBody>
      </p:sp>
      <p:sp>
        <p:nvSpPr>
          <p:cNvPr id="3" name="2 İçerik Yer Tutucusu"/>
          <p:cNvSpPr>
            <a:spLocks noGrp="1"/>
          </p:cNvSpPr>
          <p:nvPr>
            <p:ph sz="quarter" idx="13"/>
          </p:nvPr>
        </p:nvSpPr>
        <p:spPr>
          <a:xfrm>
            <a:off x="846584" y="1563638"/>
            <a:ext cx="8297416" cy="3276600"/>
          </a:xfrm>
        </p:spPr>
        <p:txBody>
          <a:bodyPr>
            <a:normAutofit fontScale="70000" lnSpcReduction="20000"/>
          </a:bodyPr>
          <a:lstStyle/>
          <a:p>
            <a:pPr marL="0" indent="0">
              <a:buNone/>
              <a:defRPr/>
            </a:pPr>
            <a:r>
              <a:rPr lang="tr-TR" sz="3200" b="1" dirty="0" smtClean="0">
                <a:solidFill>
                  <a:srgbClr val="00B0F0"/>
                </a:solidFill>
                <a:latin typeface="Adobe Caslon Pro" pitchFamily="18" charset="-94"/>
                <a:cs typeface="Arial" pitchFamily="34" charset="0"/>
              </a:rPr>
              <a:t>?</a:t>
            </a:r>
            <a:r>
              <a:rPr lang="tr-TR" sz="3200" b="1" dirty="0" smtClean="0">
                <a:solidFill>
                  <a:prstClr val="black"/>
                </a:solidFill>
                <a:latin typeface="Adobe Caslon Pro" pitchFamily="18" charset="-94"/>
                <a:cs typeface="Arial" pitchFamily="34" charset="0"/>
              </a:rPr>
              <a:t>Egzersiz yapmak için zamanım yok</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Aktivite yaptığımda utanıyorum</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Sağlığım için endişeleniyorum, sakatlanmaktan korkuyorum</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Egzersiz yapmayı sevmiyorum, sıkıcı buluyorum</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Benim için eğlenceli, bana uygun egzersiz yok</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Motivasyonumu sağlayamıyorum</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Aile, çevre ve arkadaşlarımdan fiziksel aktivite yapmak için destek alamıyorum</a:t>
            </a:r>
          </a:p>
          <a:p>
            <a:pPr marL="0" indent="0">
              <a:buNone/>
              <a:defRPr/>
            </a:pPr>
            <a:r>
              <a:rPr lang="tr-TR" sz="3200" b="1" dirty="0" smtClean="0">
                <a:solidFill>
                  <a:srgbClr val="00B0F0"/>
                </a:solidFill>
                <a:latin typeface="Adobe Caslon Pro" pitchFamily="18" charset="-94"/>
                <a:cs typeface="Arial" pitchFamily="34" charset="0"/>
              </a:rPr>
              <a:t>? </a:t>
            </a:r>
            <a:r>
              <a:rPr lang="tr-TR" sz="3200" b="1" dirty="0" smtClean="0">
                <a:solidFill>
                  <a:prstClr val="black"/>
                </a:solidFill>
                <a:latin typeface="Adobe Caslon Pro" pitchFamily="18" charset="-94"/>
                <a:cs typeface="Arial" pitchFamily="34" charset="0"/>
              </a:rPr>
              <a:t>Egzersiz yapacak yer bulamıyorum</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8153400" cy="1005840"/>
          </a:xfrm>
        </p:spPr>
        <p:txBody>
          <a:bodyPr>
            <a:normAutofit/>
          </a:bodyPr>
          <a:lstStyle/>
          <a:p>
            <a:r>
              <a:rPr lang="tr-TR" sz="3600" b="1" dirty="0" smtClean="0">
                <a:solidFill>
                  <a:srgbClr val="00B0F0"/>
                </a:solidFill>
                <a:latin typeface="Adobe Caslon Pro Bold" pitchFamily="18" charset="-94"/>
                <a:cs typeface="Arial" pitchFamily="34" charset="0"/>
              </a:rPr>
              <a:t>Egzersiz Başarısını Arttırmak İçin</a:t>
            </a:r>
            <a:endParaRPr lang="tr-TR" sz="3600" dirty="0">
              <a:latin typeface="Adobe Caslon Pro Bold" pitchFamily="18" charset="-94"/>
            </a:endParaRPr>
          </a:p>
        </p:txBody>
      </p:sp>
      <p:sp>
        <p:nvSpPr>
          <p:cNvPr id="3" name="2 İçerik Yer Tutucusu"/>
          <p:cNvSpPr>
            <a:spLocks noGrp="1"/>
          </p:cNvSpPr>
          <p:nvPr>
            <p:ph sz="quarter" idx="13"/>
          </p:nvPr>
        </p:nvSpPr>
        <p:spPr>
          <a:xfrm>
            <a:off x="611560" y="1563638"/>
            <a:ext cx="8153400" cy="3276600"/>
          </a:xfrm>
        </p:spPr>
        <p:txBody>
          <a:bodyPr>
            <a:normAutofit fontScale="92500" lnSpcReduction="10000"/>
          </a:bodyPr>
          <a:lstStyle/>
          <a:p>
            <a:pPr marL="0" indent="0">
              <a:buNone/>
              <a:defRPr/>
            </a:pPr>
            <a:r>
              <a:rPr lang="tr-TR" sz="2800" b="1" dirty="0" smtClean="0">
                <a:solidFill>
                  <a:srgbClr val="00B0F0"/>
                </a:solidFill>
                <a:latin typeface="Adobe Caslon Pro" pitchFamily="18" charset="-94"/>
              </a:rPr>
              <a:t>↘ </a:t>
            </a:r>
            <a:r>
              <a:rPr lang="tr-TR" sz="2800" b="1" dirty="0" smtClean="0">
                <a:solidFill>
                  <a:prstClr val="black"/>
                </a:solidFill>
                <a:latin typeface="Adobe Caslon Pro" pitchFamily="18" charset="-94"/>
                <a:cs typeface="Arial" pitchFamily="34" charset="0"/>
              </a:rPr>
              <a:t>Egzersizin neden yapıldığı, önemi benimsenmelidir</a:t>
            </a:r>
          </a:p>
          <a:p>
            <a:pPr marL="0" indent="0">
              <a:buNone/>
              <a:defRPr/>
            </a:pPr>
            <a:r>
              <a:rPr lang="tr-TR" sz="2800" b="1" dirty="0" smtClean="0">
                <a:solidFill>
                  <a:srgbClr val="00B0F0"/>
                </a:solidFill>
                <a:latin typeface="Adobe Caslon Pro" pitchFamily="18" charset="-94"/>
              </a:rPr>
              <a:t>↘ </a:t>
            </a:r>
            <a:r>
              <a:rPr lang="tr-TR" sz="2800" b="1" dirty="0" smtClean="0">
                <a:solidFill>
                  <a:prstClr val="black"/>
                </a:solidFill>
                <a:latin typeface="Adobe Caslon Pro" pitchFamily="18" charset="-94"/>
                <a:cs typeface="Arial" pitchFamily="34" charset="0"/>
              </a:rPr>
              <a:t>Egzersizin ağırlık kaybetmekten çok </a:t>
            </a:r>
            <a:r>
              <a:rPr lang="tr-TR" sz="2800" b="1" dirty="0" err="1" smtClean="0">
                <a:solidFill>
                  <a:prstClr val="black"/>
                </a:solidFill>
                <a:latin typeface="Adobe Caslon Pro" pitchFamily="18" charset="-94"/>
                <a:cs typeface="Arial" pitchFamily="34" charset="0"/>
              </a:rPr>
              <a:t>kardiovasküler</a:t>
            </a:r>
            <a:r>
              <a:rPr lang="tr-TR" sz="2800" b="1" dirty="0" smtClean="0">
                <a:solidFill>
                  <a:prstClr val="black"/>
                </a:solidFill>
                <a:latin typeface="Adobe Caslon Pro" pitchFamily="18" charset="-94"/>
                <a:cs typeface="Arial" pitchFamily="34" charset="0"/>
              </a:rPr>
              <a:t> sistemde, kuvvet, dayanıklılık ve esneklik, iskelet, sindirim ve </a:t>
            </a:r>
            <a:r>
              <a:rPr lang="tr-TR" sz="2800" b="1" dirty="0" err="1" smtClean="0">
                <a:solidFill>
                  <a:prstClr val="black"/>
                </a:solidFill>
                <a:latin typeface="Adobe Caslon Pro" pitchFamily="18" charset="-94"/>
                <a:cs typeface="Arial" pitchFamily="34" charset="0"/>
              </a:rPr>
              <a:t>immün</a:t>
            </a:r>
            <a:r>
              <a:rPr lang="tr-TR" sz="2800" b="1" dirty="0" smtClean="0">
                <a:solidFill>
                  <a:prstClr val="black"/>
                </a:solidFill>
                <a:latin typeface="Adobe Caslon Pro" pitchFamily="18" charset="-94"/>
                <a:cs typeface="Arial" pitchFamily="34" charset="0"/>
              </a:rPr>
              <a:t> sistemdeki yararları muhakkak araştırılmalıdır</a:t>
            </a:r>
          </a:p>
          <a:p>
            <a:pPr marL="0" indent="0">
              <a:buNone/>
              <a:defRPr/>
            </a:pPr>
            <a:r>
              <a:rPr lang="tr-TR" sz="2800" b="1" dirty="0" smtClean="0">
                <a:solidFill>
                  <a:srgbClr val="00B0F0"/>
                </a:solidFill>
                <a:latin typeface="Adobe Caslon Pro" pitchFamily="18" charset="-94"/>
              </a:rPr>
              <a:t>↘ </a:t>
            </a:r>
            <a:r>
              <a:rPr lang="tr-TR" sz="2800" b="1" dirty="0" smtClean="0">
                <a:solidFill>
                  <a:prstClr val="black"/>
                </a:solidFill>
                <a:latin typeface="Adobe Caslon Pro" pitchFamily="18" charset="-94"/>
                <a:cs typeface="Arial" pitchFamily="34" charset="0"/>
              </a:rPr>
              <a:t>Hareket fırsatları düşünülerek, bu sıkıntı, zahmet yerine eğlence olarak algılanmalıdır</a:t>
            </a:r>
          </a:p>
          <a:p>
            <a:pPr marL="0" indent="0">
              <a:buNone/>
              <a:defRPr/>
            </a:pPr>
            <a:r>
              <a:rPr lang="tr-TR" sz="2800" b="1" dirty="0" smtClean="0">
                <a:solidFill>
                  <a:srgbClr val="00B0F0"/>
                </a:solidFill>
                <a:latin typeface="Adobe Caslon Pro" pitchFamily="18" charset="-94"/>
              </a:rPr>
              <a:t>↘ </a:t>
            </a:r>
            <a:r>
              <a:rPr lang="tr-TR" sz="2800" b="1" dirty="0" smtClean="0">
                <a:solidFill>
                  <a:prstClr val="black"/>
                </a:solidFill>
                <a:latin typeface="Adobe Caslon Pro" pitchFamily="18" charset="-94"/>
                <a:cs typeface="Arial" pitchFamily="34" charset="0"/>
              </a:rPr>
              <a:t>Her gün mümkün olduğunca tüm hareket fırsatlarının değerlendirilmesi sağlanmalıdır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539552" y="1635646"/>
            <a:ext cx="8153400" cy="3276600"/>
          </a:xfrm>
        </p:spPr>
        <p:txBody>
          <a:bodyPr>
            <a:normAutofit fontScale="85000" lnSpcReduction="20000"/>
          </a:bodyPr>
          <a:lstStyle/>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Zevkli, bireyi sıkmayacak aktiviteler seçilmeli, çeşitlilik sağlanmalıdır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Uygun, rahat ayakkabı ve kıyafetler tercih edilmelidir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Egzersiz müzik eşliğinde veya televizyon izlenerek yapılarak daha keyifli hale getirilmelidir</a:t>
            </a:r>
          </a:p>
          <a:p>
            <a:pPr marL="0" indent="0">
              <a:buNone/>
              <a:defRPr/>
            </a:pPr>
            <a:r>
              <a:rPr lang="tr-TR" sz="3100" b="1" dirty="0" smtClean="0">
                <a:solidFill>
                  <a:srgbClr val="00B0F0"/>
                </a:solidFill>
                <a:latin typeface="Adobe Caslon Pro" pitchFamily="18" charset="-94"/>
              </a:rPr>
              <a:t>↘ </a:t>
            </a:r>
            <a:r>
              <a:rPr lang="tr-TR" sz="3100" b="1" dirty="0" smtClean="0">
                <a:solidFill>
                  <a:prstClr val="black"/>
                </a:solidFill>
                <a:latin typeface="Adobe Caslon Pro" pitchFamily="18" charset="-94"/>
                <a:cs typeface="Arial" pitchFamily="34" charset="0"/>
              </a:rPr>
              <a:t>Aktivite yapmak için uygun zaman ve yer belirlenmelidir. Egzersiz alışkanlık haline getirilmelidir. Bir gün aktivitenin aksatılması durumunda, gün içerisinde başka bir şekilde hareketin sağlanmalıdır</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Resim Yer Tutucusu" descr="Resim1.jpg"/>
          <p:cNvPicPr>
            <a:picLocks noGrp="1" noChangeAspect="1"/>
          </p:cNvPicPr>
          <p:nvPr>
            <p:ph type="pic" idx="1"/>
          </p:nvPr>
        </p:nvPicPr>
        <p:blipFill>
          <a:blip r:embed="rId2" cstate="print"/>
          <a:srcRect t="9899" b="9899"/>
          <a:stretch>
            <a:fillRect/>
          </a:stretch>
        </p:blipFill>
        <p:spPr/>
      </p:pic>
      <p:sp>
        <p:nvSpPr>
          <p:cNvPr id="3" name="2 Metin Yer Tutucusu"/>
          <p:cNvSpPr>
            <a:spLocks noGrp="1"/>
          </p:cNvSpPr>
          <p:nvPr>
            <p:ph type="body" sz="half" idx="2"/>
          </p:nvPr>
        </p:nvSpPr>
        <p:spPr/>
        <p:txBody>
          <a:bodyPr/>
          <a:lstStyle/>
          <a:p>
            <a:endParaRPr lang="tr-TR"/>
          </a:p>
        </p:txBody>
      </p:sp>
      <p:sp>
        <p:nvSpPr>
          <p:cNvPr id="4" name="3 Başlık"/>
          <p:cNvSpPr>
            <a:spLocks noGrp="1"/>
          </p:cNvSpPr>
          <p:nvPr>
            <p:ph type="title"/>
          </p:nvPr>
        </p:nvSpPr>
        <p:spPr>
          <a:xfrm>
            <a:off x="1619672" y="3723878"/>
            <a:ext cx="7315200" cy="457200"/>
          </a:xfrm>
        </p:spPr>
        <p:txBody>
          <a:bodyPr>
            <a:normAutofit fontScale="90000"/>
          </a:bodyPr>
          <a:lstStyle/>
          <a:p>
            <a:r>
              <a:rPr lang="sv-SE" b="1" dirty="0" smtClean="0"/>
              <a:t>BESLENME KONUSUNDA SIK SORULAN SORULAR </a:t>
            </a:r>
            <a:br>
              <a:rPr lang="sv-SE" b="1" dirty="0" smtClean="0"/>
            </a:b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1403648" y="2211710"/>
            <a:ext cx="7123113" cy="1254919"/>
          </a:xfrm>
        </p:spPr>
        <p:txBody>
          <a:bodyPr>
            <a:normAutofit fontScale="92500" lnSpcReduction="10000"/>
          </a:bodyPr>
          <a:lstStyle/>
          <a:p>
            <a:pPr marL="0" indent="0"/>
            <a:r>
              <a:rPr lang="tr-TR" dirty="0" smtClean="0">
                <a:latin typeface="Adobe Caslon Pro Bold" pitchFamily="18" charset="-94"/>
              </a:rPr>
              <a:t>ŞİŞMANLIK SÖZ KONUSU İSE SAĞLIĞIMIZIN BOZULMAMASI İÇİN BİR AYDA EN FAZLA KAÇ KİLO VERMELİYİZ?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3568" y="1059582"/>
            <a:ext cx="8153400" cy="1005840"/>
          </a:xfrm>
        </p:spPr>
        <p:txBody>
          <a:bodyPr>
            <a:normAutofit fontScale="90000"/>
          </a:bodyPr>
          <a:lstStyle>
            <a:extLst/>
          </a:lstStyle>
          <a:p>
            <a:r>
              <a:rPr lang="tr-TR" b="1" dirty="0" smtClean="0">
                <a:latin typeface="Adobe Caslon Pro Bold" pitchFamily="18" charset="-94"/>
              </a:rPr>
              <a:t>Maksimum Sağlık İçin</a:t>
            </a:r>
            <a:r>
              <a:rPr lang="tr-TR" dirty="0" smtClean="0">
                <a:latin typeface="Adobe Caslon Pro Bold" pitchFamily="18" charset="-94"/>
              </a:rPr>
              <a:t/>
            </a:r>
            <a:br>
              <a:rPr lang="tr-TR" dirty="0" smtClean="0">
                <a:latin typeface="Adobe Caslon Pro Bold" pitchFamily="18" charset="-94"/>
              </a:rPr>
            </a:br>
            <a:r>
              <a:rPr lang="tr-TR" dirty="0" smtClean="0">
                <a:latin typeface="Adobe Caslon Pro Bold" pitchFamily="18" charset="-94"/>
              </a:rPr>
              <a:t/>
            </a:r>
            <a:br>
              <a:rPr lang="tr-TR" dirty="0" smtClean="0">
                <a:latin typeface="Adobe Caslon Pro Bold" pitchFamily="18" charset="-94"/>
              </a:rPr>
            </a:br>
            <a:endParaRPr lang="tr-TR" dirty="0">
              <a:latin typeface="Adobe Caslon Pro Bold" pitchFamily="18" charset="-94"/>
            </a:endParaRPr>
          </a:p>
        </p:txBody>
      </p:sp>
      <p:sp>
        <p:nvSpPr>
          <p:cNvPr id="6" name="5 İçerik Yer Tutucusu"/>
          <p:cNvSpPr>
            <a:spLocks noGrp="1"/>
          </p:cNvSpPr>
          <p:nvPr>
            <p:ph sz="quarter" idx="13"/>
          </p:nvPr>
        </p:nvSpPr>
        <p:spPr>
          <a:xfrm>
            <a:off x="323528" y="1563638"/>
            <a:ext cx="8280920" cy="3268624"/>
          </a:xfrm>
        </p:spPr>
        <p:txBody>
          <a:bodyPr>
            <a:normAutofit fontScale="92500" lnSpcReduction="10000"/>
          </a:bodyPr>
          <a:lstStyle/>
          <a:p>
            <a:pPr lvl="0" fontAlgn="base"/>
            <a:r>
              <a:rPr lang="tr-TR" dirty="0" smtClean="0">
                <a:latin typeface="Adobe Caslon Pro" pitchFamily="18" charset="-94"/>
              </a:rPr>
              <a:t>Yeterli ve Dengeli Beslenme</a:t>
            </a:r>
          </a:p>
          <a:p>
            <a:pPr lvl="0" fontAlgn="base"/>
            <a:r>
              <a:rPr lang="tr-TR" dirty="0" smtClean="0">
                <a:latin typeface="Adobe Caslon Pro" pitchFamily="18" charset="-94"/>
              </a:rPr>
              <a:t>Düzenli Fiziksel Aktivite</a:t>
            </a:r>
          </a:p>
          <a:p>
            <a:pPr lvl="0" fontAlgn="base"/>
            <a:r>
              <a:rPr lang="tr-TR" dirty="0" smtClean="0">
                <a:latin typeface="Adobe Caslon Pro" pitchFamily="18" charset="-94"/>
              </a:rPr>
              <a:t>Sigarasız Yaşam</a:t>
            </a:r>
          </a:p>
          <a:p>
            <a:pPr lvl="0" fontAlgn="base"/>
            <a:r>
              <a:rPr lang="tr-TR" dirty="0" smtClean="0">
                <a:latin typeface="Adobe Caslon Pro" pitchFamily="18" charset="-94"/>
              </a:rPr>
              <a:t>Stresten Uzak Durma</a:t>
            </a:r>
          </a:p>
          <a:p>
            <a:pPr lvl="0" fontAlgn="base"/>
            <a:r>
              <a:rPr lang="tr-TR" dirty="0" smtClean="0">
                <a:latin typeface="Adobe Caslon Pro" pitchFamily="18" charset="-94"/>
              </a:rPr>
              <a:t>Düzenli Sağlık Kontrolü şarttır.</a:t>
            </a:r>
          </a:p>
          <a:p>
            <a:pPr marL="0" indent="0">
              <a:buNone/>
            </a:pPr>
            <a:r>
              <a:rPr lang="tr-TR" dirty="0" smtClean="0">
                <a:latin typeface="Adobe Caslon Pro" pitchFamily="18" charset="-94"/>
              </a:rPr>
              <a:t>Optimal sağlık için yaşamın her döneminde </a:t>
            </a:r>
            <a:r>
              <a:rPr lang="tr-TR" b="1" dirty="0" smtClean="0">
                <a:latin typeface="Adobe Caslon Pro" pitchFamily="18" charset="-94"/>
              </a:rPr>
              <a:t>Yeterli ve Dengeli Beslenme</a:t>
            </a:r>
            <a:r>
              <a:rPr lang="tr-TR" dirty="0" smtClean="0">
                <a:latin typeface="Adobe Caslon Pro" pitchFamily="18" charset="-94"/>
              </a:rPr>
              <a:t> temel unsurdur.</a:t>
            </a:r>
            <a:endParaRPr lang="tr-TR" dirty="0">
              <a:latin typeface="Adobe Caslon Pro" pitchFamily="18" charset="-94"/>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1043608" y="2355726"/>
            <a:ext cx="7451105" cy="1254919"/>
          </a:xfrm>
        </p:spPr>
        <p:txBody>
          <a:bodyPr/>
          <a:lstStyle/>
          <a:p>
            <a:pPr marL="0" indent="0"/>
            <a:r>
              <a:rPr lang="tr-TR" sz="3200" dirty="0" smtClean="0">
                <a:latin typeface="Adobe Caslon Pro Bold" pitchFamily="18" charset="-94"/>
              </a:rPr>
              <a:t>BİTKİSEL ÇAYLAR ZAYIFLATIR MI? </a:t>
            </a:r>
          </a:p>
          <a:p>
            <a:endParaRPr lang="tr-TR" dirty="0"/>
          </a:p>
        </p:txBody>
      </p:sp>
      <p:sp>
        <p:nvSpPr>
          <p:cNvPr id="3" name="2 Başlık"/>
          <p:cNvSpPr>
            <a:spLocks noGrp="1"/>
          </p:cNvSpPr>
          <p:nvPr>
            <p:ph type="title"/>
          </p:nvPr>
        </p:nvSpPr>
        <p:spPr/>
        <p:txBody>
          <a:bodyPr>
            <a:normAutofit fontScale="90000"/>
          </a:bodyPr>
          <a:lstStyle/>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1331640" y="2211710"/>
            <a:ext cx="7123113" cy="1254919"/>
          </a:xfrm>
        </p:spPr>
        <p:txBody>
          <a:bodyPr/>
          <a:lstStyle/>
          <a:p>
            <a:r>
              <a:rPr lang="tr-TR" sz="3200" b="1" dirty="0" smtClean="0">
                <a:latin typeface="Adobe Caslon Pro Bold" pitchFamily="18" charset="-94"/>
              </a:rPr>
              <a:t>ILIK SU İÇMEK ZAYIFLATIR MI?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971600" y="2211710"/>
            <a:ext cx="7595121" cy="1450454"/>
          </a:xfrm>
        </p:spPr>
        <p:txBody>
          <a:bodyPr>
            <a:normAutofit/>
          </a:bodyPr>
          <a:lstStyle/>
          <a:p>
            <a:pPr marL="0" indent="0"/>
            <a:r>
              <a:rPr lang="tr-TR" dirty="0" smtClean="0">
                <a:latin typeface="Adobe Caslon Pro Bold" pitchFamily="18" charset="-94"/>
              </a:rPr>
              <a:t>ŞOK (ÇOK DÜŞÜK KALORİLİ) DİYETLERLE KİLO VERMENİN SAKINCASI VAR MIDIR</a:t>
            </a:r>
            <a:r>
              <a:rPr lang="tr-TR" dirty="0" smtClean="0"/>
              <a:t>?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marL="0" indent="0"/>
            <a:r>
              <a:rPr lang="tr-TR" dirty="0" smtClean="0">
                <a:latin typeface="Adobe Caslon Pro Bold" pitchFamily="18" charset="-94"/>
              </a:rPr>
              <a:t>AĞIRLIK KAYBEDEN KİŞİ NEDEN TEKRAR KİLO ALIR?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971600" y="2355726"/>
            <a:ext cx="7523113" cy="1254919"/>
          </a:xfrm>
        </p:spPr>
        <p:txBody>
          <a:bodyPr/>
          <a:lstStyle/>
          <a:p>
            <a:pPr marL="0" indent="0"/>
            <a:r>
              <a:rPr lang="tr-TR" dirty="0" smtClean="0">
                <a:latin typeface="Adobe Caslon Pro Bold" pitchFamily="18" charset="-94"/>
              </a:rPr>
              <a:t>İYOTLU TUZ NASIL KULLANILMALIDIR?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1043608" y="2283718"/>
            <a:ext cx="7411145" cy="1512168"/>
          </a:xfrm>
        </p:spPr>
        <p:txBody>
          <a:bodyPr>
            <a:normAutofit fontScale="70000" lnSpcReduction="20000"/>
          </a:bodyPr>
          <a:lstStyle/>
          <a:p>
            <a:pPr marL="0" indent="0"/>
            <a:r>
              <a:rPr lang="tr-TR" sz="3500" dirty="0" smtClean="0">
                <a:latin typeface="Adobe Caslon Pro Bold" pitchFamily="18" charset="-94"/>
              </a:rPr>
              <a:t>VÜCUDUMUZUN SU İHTİYACI NASIL KARŞILANIR?</a:t>
            </a:r>
          </a:p>
          <a:p>
            <a:endParaRPr lang="tr-TR" sz="3500" dirty="0" smtClean="0">
              <a:latin typeface="Adobe Caslon Pro Bold" pitchFamily="18" charset="-94"/>
            </a:endParaRPr>
          </a:p>
          <a:p>
            <a:r>
              <a:rPr lang="tr-TR" sz="3500" dirty="0" smtClean="0">
                <a:latin typeface="Adobe Caslon Pro Bold" pitchFamily="18" charset="-94"/>
              </a:rPr>
              <a:t>GÜNDE NE KADAR SU İÇMELİYİZ?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1331640" y="2355726"/>
            <a:ext cx="7123113" cy="1254919"/>
          </a:xfrm>
        </p:spPr>
        <p:txBody>
          <a:bodyPr/>
          <a:lstStyle/>
          <a:p>
            <a:pPr marL="0" indent="0"/>
            <a:r>
              <a:rPr lang="tr-TR" dirty="0" smtClean="0">
                <a:latin typeface="Adobe Caslon Pro Bold" pitchFamily="18" charset="-94"/>
              </a:rPr>
              <a:t>KIZARTMA YAĞLARININ TEKRAR KULLANILMASI SAKINCALI MIDIR? </a:t>
            </a:r>
          </a:p>
          <a:p>
            <a:endParaRPr lang="tr-TR" dirty="0"/>
          </a:p>
        </p:txBody>
      </p:sp>
      <p:sp>
        <p:nvSpPr>
          <p:cNvPr id="3" name="2 Başlık"/>
          <p:cNvSpPr>
            <a:spLocks noGrp="1"/>
          </p:cNvSpPr>
          <p:nvPr>
            <p:ph type="title"/>
          </p:nvPr>
        </p:nvSpPr>
        <p:spPr/>
        <p:txBody>
          <a:bodyPr>
            <a:normAutofit fontScale="90000"/>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1560" y="555526"/>
            <a:ext cx="8077200" cy="1047750"/>
          </a:xfrm>
        </p:spPr>
        <p:txBody>
          <a:bodyPr anchor="b">
            <a:normAutofit fontScale="90000"/>
          </a:bodyPr>
          <a:lstStyle>
            <a:extLst/>
          </a:lstStyle>
          <a:p>
            <a:r>
              <a:rPr lang="tr-TR" sz="2700" b="1" dirty="0" smtClean="0">
                <a:solidFill>
                  <a:srgbClr val="FF0000"/>
                </a:solidFill>
                <a:latin typeface="Adobe Caslon Pro" pitchFamily="18" charset="-94"/>
              </a:rPr>
              <a:t>Yeterli ve dengeli beslenme için aşağıdaki 4 temel besin grubunda yer alan besinlerden önerilen miktarda tüketilmelidir:</a:t>
            </a:r>
            <a:r>
              <a:rPr lang="tr-TR" dirty="0" smtClean="0"/>
              <a:t/>
            </a:r>
            <a:br>
              <a:rPr lang="tr-TR" dirty="0" smtClean="0"/>
            </a:br>
            <a:endParaRPr lang="tr-TR" dirty="0"/>
          </a:p>
        </p:txBody>
      </p:sp>
      <p:pic>
        <p:nvPicPr>
          <p:cNvPr id="9" name="8 İçerik Yer Tutucusu" descr="Yonca"/>
          <p:cNvPicPr>
            <a:picLocks noGrp="1"/>
          </p:cNvPicPr>
          <p:nvPr>
            <p:ph sz="quarter" idx="13"/>
          </p:nvPr>
        </p:nvPicPr>
        <p:blipFill>
          <a:blip r:embed="rId3" cstate="print"/>
          <a:srcRect/>
          <a:stretch>
            <a:fillRect/>
          </a:stretch>
        </p:blipFill>
        <p:spPr bwMode="auto">
          <a:xfrm>
            <a:off x="2483769" y="1428750"/>
            <a:ext cx="4571670" cy="3447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83518"/>
            <a:ext cx="8153400" cy="1005840"/>
          </a:xfrm>
        </p:spPr>
        <p:txBody>
          <a:bodyPr>
            <a:noAutofit/>
          </a:bodyPr>
          <a:lstStyle/>
          <a:p>
            <a:r>
              <a:rPr lang="tr-TR" sz="3600" b="1" dirty="0" smtClean="0">
                <a:solidFill>
                  <a:srgbClr val="00B0F0"/>
                </a:solidFill>
                <a:latin typeface="Adobe Caslon Pro Bold" pitchFamily="18" charset="-94"/>
              </a:rPr>
              <a:t>SÜT GRUBU</a:t>
            </a:r>
            <a:r>
              <a:rPr lang="tr-TR" sz="3600" b="1" dirty="0" smtClean="0">
                <a:latin typeface="Adobe Caslon Pro Bold" pitchFamily="18" charset="-94"/>
              </a:rPr>
              <a:t/>
            </a:r>
            <a:br>
              <a:rPr lang="tr-TR" sz="3600" b="1" dirty="0" smtClean="0">
                <a:latin typeface="Adobe Caslon Pro Bold" pitchFamily="18" charset="-94"/>
              </a:rPr>
            </a:br>
            <a:endParaRPr lang="tr-TR" sz="3600" dirty="0">
              <a:latin typeface="Adobe Caslon Pro Bold" pitchFamily="18" charset="-94"/>
            </a:endParaRPr>
          </a:p>
        </p:txBody>
      </p:sp>
      <p:sp>
        <p:nvSpPr>
          <p:cNvPr id="3" name="2 İçerik Yer Tutucusu"/>
          <p:cNvSpPr>
            <a:spLocks noGrp="1"/>
          </p:cNvSpPr>
          <p:nvPr>
            <p:ph sz="quarter" idx="13"/>
          </p:nvPr>
        </p:nvSpPr>
        <p:spPr>
          <a:xfrm>
            <a:off x="539552" y="1563638"/>
            <a:ext cx="8604448" cy="3276600"/>
          </a:xfrm>
        </p:spPr>
        <p:txBody>
          <a:bodyPr>
            <a:noAutofit/>
          </a:bodyPr>
          <a:lstStyle/>
          <a:p>
            <a:pPr fontAlgn="base"/>
            <a:r>
              <a:rPr lang="tr-TR" sz="2000" b="1" dirty="0" smtClean="0">
                <a:solidFill>
                  <a:srgbClr val="FF0000"/>
                </a:solidFill>
                <a:latin typeface="Adobe Caslon Pro" pitchFamily="18" charset="-94"/>
              </a:rPr>
              <a:t>Bu grupta yer alan besinler:</a:t>
            </a:r>
          </a:p>
          <a:p>
            <a:pPr fontAlgn="base">
              <a:buNone/>
            </a:pPr>
            <a:r>
              <a:rPr lang="tr-TR" sz="2000" b="1" dirty="0" smtClean="0">
                <a:latin typeface="Adobe Caslon Pro" pitchFamily="18" charset="-94"/>
              </a:rPr>
              <a:t>Süt ve yerine geçen besinler; yoğurt, peynir ve süttozu gibi sütten yapılan besinler</a:t>
            </a:r>
          </a:p>
          <a:p>
            <a:pPr fontAlgn="base"/>
            <a:r>
              <a:rPr lang="tr-TR" sz="2000" b="1" dirty="0" smtClean="0">
                <a:solidFill>
                  <a:srgbClr val="FF0000"/>
                </a:solidFill>
                <a:latin typeface="Adobe Caslon Pro" pitchFamily="18" charset="-94"/>
              </a:rPr>
              <a:t>İçerdiği Önemli Besinler :</a:t>
            </a:r>
          </a:p>
          <a:p>
            <a:pPr marL="0" indent="0" fontAlgn="base">
              <a:buNone/>
            </a:pPr>
            <a:r>
              <a:rPr lang="tr-TR" sz="2000" b="1" dirty="0" smtClean="0">
                <a:latin typeface="Adobe Caslon Pro" pitchFamily="18" charset="-94"/>
              </a:rPr>
              <a:t>Protein, kalsiyum, fosfor, B2 vitamini (</a:t>
            </a:r>
            <a:r>
              <a:rPr lang="tr-TR" sz="2000" b="1" dirty="0" err="1" smtClean="0">
                <a:latin typeface="Adobe Caslon Pro" pitchFamily="18" charset="-94"/>
              </a:rPr>
              <a:t>riboflavin</a:t>
            </a:r>
            <a:r>
              <a:rPr lang="tr-TR" sz="2000" b="1" dirty="0" smtClean="0">
                <a:latin typeface="Adobe Caslon Pro" pitchFamily="18" charset="-94"/>
              </a:rPr>
              <a:t>) ve vitamin B12 olmak üzere birçok besin öğesinin önemli kaynağıdır.</a:t>
            </a:r>
          </a:p>
          <a:p>
            <a:pPr fontAlgn="base"/>
            <a:r>
              <a:rPr lang="tr-TR" sz="2000" b="1" dirty="0" smtClean="0">
                <a:solidFill>
                  <a:srgbClr val="FF0000"/>
                </a:solidFill>
                <a:latin typeface="Adobe Caslon Pro" pitchFamily="18" charset="-94"/>
              </a:rPr>
              <a:t>Başlıca Görevleri:</a:t>
            </a:r>
          </a:p>
          <a:p>
            <a:pPr marL="0" indent="0" fontAlgn="base">
              <a:buNone/>
            </a:pPr>
            <a:r>
              <a:rPr lang="tr-TR" sz="2000" b="1" dirty="0" smtClean="0">
                <a:latin typeface="Adobe Caslon Pro" pitchFamily="18" charset="-94"/>
              </a:rPr>
              <a:t>Kalsiyumdan zengin olan bu grup kemiklerin ve dişlerin sağlıklı gelişiminde ve hücre çalışmasında önemli rol oynar.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a:xfrm>
            <a:off x="611560" y="1563638"/>
            <a:ext cx="8153400" cy="3276600"/>
          </a:xfrm>
        </p:spPr>
        <p:txBody>
          <a:bodyPr>
            <a:normAutofit lnSpcReduction="10000"/>
          </a:bodyPr>
          <a:lstStyle/>
          <a:p>
            <a:pPr marL="0" indent="0" fontAlgn="base">
              <a:buNone/>
            </a:pPr>
            <a:r>
              <a:rPr lang="tr-TR" sz="2800" b="1" dirty="0" smtClean="0">
                <a:latin typeface="Adobe Caslon Pro" pitchFamily="18" charset="-94"/>
              </a:rPr>
              <a:t>Her gün yetişkin bireylerin </a:t>
            </a:r>
            <a:r>
              <a:rPr lang="tr-TR" sz="2800" b="1" u="sng" dirty="0" smtClean="0">
                <a:latin typeface="Adobe Caslon Pro" pitchFamily="18" charset="-94"/>
              </a:rPr>
              <a:t>günlük  2 porsiyon</a:t>
            </a:r>
            <a:r>
              <a:rPr lang="tr-TR" sz="2800" b="1" dirty="0" smtClean="0">
                <a:latin typeface="Adobe Caslon Pro" pitchFamily="18" charset="-94"/>
              </a:rPr>
              <a:t>, gebe ve emzikli kadınlarla </a:t>
            </a:r>
            <a:r>
              <a:rPr lang="tr-TR" sz="2800" b="1" u="sng" dirty="0" smtClean="0">
                <a:latin typeface="Adobe Caslon Pro" pitchFamily="18" charset="-94"/>
              </a:rPr>
              <a:t>menopoz sonrası kadınların </a:t>
            </a:r>
            <a:r>
              <a:rPr lang="tr-TR" sz="2800" b="1" i="1" u="sng" dirty="0" smtClean="0">
                <a:latin typeface="Adobe Caslon Pro" pitchFamily="18" charset="-94"/>
              </a:rPr>
              <a:t>3-4 porsiyon</a:t>
            </a:r>
            <a:r>
              <a:rPr lang="tr-TR" sz="2800" b="1" dirty="0" smtClean="0">
                <a:latin typeface="Adobe Caslon Pro" pitchFamily="18" charset="-94"/>
              </a:rPr>
              <a:t> süt ve yerine geçen besinleri tüketmeleri gerekir.</a:t>
            </a:r>
          </a:p>
          <a:p>
            <a:pPr marL="0" indent="0" fontAlgn="base">
              <a:buNone/>
            </a:pPr>
            <a:endParaRPr lang="tr-TR" sz="2800" b="1" dirty="0" smtClean="0">
              <a:latin typeface="Adobe Caslon Pro" pitchFamily="18" charset="-94"/>
            </a:endParaRPr>
          </a:p>
          <a:p>
            <a:pPr marL="0" indent="0" fontAlgn="base">
              <a:buNone/>
            </a:pPr>
            <a:r>
              <a:rPr lang="tr-TR" sz="2800" b="1" dirty="0" smtClean="0">
                <a:latin typeface="Adobe Caslon Pro" pitchFamily="18" charset="-94"/>
              </a:rPr>
              <a:t>Bir orta boy su bardağı (200 </a:t>
            </a:r>
            <a:r>
              <a:rPr lang="tr-TR" sz="2800" b="1" dirty="0" err="1" smtClean="0">
                <a:latin typeface="Adobe Caslon Pro" pitchFamily="18" charset="-94"/>
              </a:rPr>
              <a:t>cc</a:t>
            </a:r>
            <a:r>
              <a:rPr lang="tr-TR" sz="2800" b="1" dirty="0" smtClean="0">
                <a:latin typeface="Adobe Caslon Pro" pitchFamily="18" charset="-94"/>
              </a:rPr>
              <a:t>) süt veya yoğurt ile</a:t>
            </a:r>
          </a:p>
          <a:p>
            <a:pPr marL="0" indent="0" fontAlgn="base">
              <a:buNone/>
            </a:pPr>
            <a:r>
              <a:rPr lang="tr-TR" sz="2800" b="1" dirty="0" smtClean="0">
                <a:latin typeface="Adobe Caslon Pro" pitchFamily="18" charset="-94"/>
              </a:rPr>
              <a:t>iki kibrit kutusu büyüklüğünde peynir bir porsiyondur.</a:t>
            </a:r>
          </a:p>
          <a:p>
            <a:endParaRPr lang="tr-TR" sz="3200" b="1" dirty="0" smtClean="0">
              <a:latin typeface="Adobe Caslon Pro" pitchFamily="18" charset="-94"/>
            </a:endParaRPr>
          </a:p>
          <a:p>
            <a:endParaRPr lang="tr-TR" dirty="0"/>
          </a:p>
        </p:txBody>
      </p:sp>
      <p:sp>
        <p:nvSpPr>
          <p:cNvPr id="4" name="3 5-Nokta Yıldız"/>
          <p:cNvSpPr/>
          <p:nvPr/>
        </p:nvSpPr>
        <p:spPr>
          <a:xfrm>
            <a:off x="251520" y="1563638"/>
            <a:ext cx="360040"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251520" y="3579862"/>
            <a:ext cx="432048"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83518"/>
            <a:ext cx="8153400" cy="1005840"/>
          </a:xfrm>
        </p:spPr>
        <p:txBody>
          <a:bodyPr>
            <a:normAutofit fontScale="90000"/>
          </a:bodyPr>
          <a:lstStyle/>
          <a:p>
            <a:r>
              <a:rPr lang="tr-TR" sz="3600" b="1" dirty="0" smtClean="0">
                <a:solidFill>
                  <a:srgbClr val="00B0F0"/>
                </a:solidFill>
                <a:latin typeface="Adobe Caslon Pro Bold" pitchFamily="18" charset="-94"/>
              </a:rPr>
              <a:t>ET-YUMURTA-KURUBAKLAGİL GRUBU</a:t>
            </a:r>
            <a:r>
              <a:rPr lang="tr-TR" b="1" dirty="0" smtClean="0"/>
              <a:t/>
            </a:r>
            <a:br>
              <a:rPr lang="tr-TR" b="1" dirty="0" smtClean="0"/>
            </a:br>
            <a:endParaRPr lang="tr-TR" dirty="0"/>
          </a:p>
        </p:txBody>
      </p:sp>
      <p:sp>
        <p:nvSpPr>
          <p:cNvPr id="3" name="2 İçerik Yer Tutucusu"/>
          <p:cNvSpPr>
            <a:spLocks noGrp="1"/>
          </p:cNvSpPr>
          <p:nvPr>
            <p:ph sz="quarter" idx="13"/>
          </p:nvPr>
        </p:nvSpPr>
        <p:spPr>
          <a:xfrm>
            <a:off x="539552" y="1635646"/>
            <a:ext cx="8153400" cy="3024336"/>
          </a:xfrm>
        </p:spPr>
        <p:txBody>
          <a:bodyPr>
            <a:normAutofit fontScale="92500"/>
          </a:bodyPr>
          <a:lstStyle/>
          <a:p>
            <a:pPr fontAlgn="base"/>
            <a:r>
              <a:rPr lang="tr-TR" sz="2400" b="1" dirty="0" smtClean="0">
                <a:solidFill>
                  <a:srgbClr val="FF0000"/>
                </a:solidFill>
                <a:latin typeface="Adobe Caslon Pro" pitchFamily="18" charset="-94"/>
              </a:rPr>
              <a:t>Bu grupta yer alan besinler:</a:t>
            </a:r>
          </a:p>
          <a:p>
            <a:pPr marL="0" indent="0" fontAlgn="base">
              <a:buNone/>
            </a:pPr>
            <a:r>
              <a:rPr lang="tr-TR" sz="2400" b="1" dirty="0" smtClean="0">
                <a:latin typeface="Adobe Caslon Pro" pitchFamily="18" charset="-94"/>
              </a:rPr>
              <a:t>Et, tavuk, balık, yumurta, kuru fasulye, nohut, mercimek gibi besinler bulunur. Ceviz, fındık, fıstık gibi yağlı tohumlar da bu grupta yer alır.</a:t>
            </a:r>
          </a:p>
          <a:p>
            <a:pPr marL="0" indent="0" fontAlgn="base">
              <a:buNone/>
            </a:pPr>
            <a:endParaRPr lang="tr-TR" sz="2400" b="1" dirty="0" smtClean="0">
              <a:latin typeface="Adobe Caslon Pro" pitchFamily="18" charset="-94"/>
            </a:endParaRPr>
          </a:p>
          <a:p>
            <a:pPr fontAlgn="base"/>
            <a:r>
              <a:rPr lang="tr-TR" sz="2400" b="1" dirty="0" smtClean="0">
                <a:solidFill>
                  <a:srgbClr val="FF0000"/>
                </a:solidFill>
                <a:latin typeface="Adobe Caslon Pro" pitchFamily="18" charset="-94"/>
              </a:rPr>
              <a:t>İçerdiği Önemli Besinler :</a:t>
            </a:r>
          </a:p>
          <a:p>
            <a:pPr marL="0" indent="0" fontAlgn="base">
              <a:buNone/>
            </a:pPr>
            <a:r>
              <a:rPr lang="tr-TR" sz="2400" b="1" dirty="0" smtClean="0">
                <a:latin typeface="Adobe Caslon Pro" pitchFamily="18" charset="-94"/>
              </a:rPr>
              <a:t>Protein, demir, çinko, fosfor, magnezyum, B6, B12, B1 ve A vitamini, posa (</a:t>
            </a:r>
            <a:r>
              <a:rPr lang="tr-TR" sz="2400" b="1" dirty="0" err="1" smtClean="0">
                <a:latin typeface="Adobe Caslon Pro" pitchFamily="18" charset="-94"/>
              </a:rPr>
              <a:t>kurubaklagiller</a:t>
            </a:r>
            <a:r>
              <a:rPr lang="tr-TR" sz="2400" b="1" dirty="0" smtClean="0">
                <a:latin typeface="Adobe Caslon Pro" pitchFamily="18" charset="-94"/>
              </a:rPr>
              <a:t>) içerir.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latin typeface="Adobe Caslon Pro Bold" pitchFamily="18" charset="-94"/>
              </a:rPr>
              <a:t>Başlıca Görevleri:</a:t>
            </a:r>
            <a:endParaRPr lang="tr-TR" sz="3200" dirty="0">
              <a:solidFill>
                <a:srgbClr val="FF0000"/>
              </a:solidFill>
              <a:latin typeface="Adobe Caslon Pro Bold" pitchFamily="18" charset="-94"/>
            </a:endParaRPr>
          </a:p>
        </p:txBody>
      </p:sp>
      <p:sp>
        <p:nvSpPr>
          <p:cNvPr id="3" name="2 İçerik Yer Tutucusu"/>
          <p:cNvSpPr>
            <a:spLocks noGrp="1"/>
          </p:cNvSpPr>
          <p:nvPr>
            <p:ph sz="quarter" idx="13"/>
          </p:nvPr>
        </p:nvSpPr>
        <p:spPr>
          <a:xfrm>
            <a:off x="611560" y="1563638"/>
            <a:ext cx="8153400" cy="3276600"/>
          </a:xfrm>
        </p:spPr>
        <p:txBody>
          <a:bodyPr>
            <a:normAutofit fontScale="92500" lnSpcReduction="20000"/>
          </a:bodyPr>
          <a:lstStyle/>
          <a:p>
            <a:pPr lvl="0" fontAlgn="base"/>
            <a:r>
              <a:rPr lang="tr-TR" b="1" dirty="0" smtClean="0">
                <a:latin typeface="Adobe Caslon Pro" pitchFamily="18" charset="-94"/>
              </a:rPr>
              <a:t>Hücre yenilenmesi, doku onarımı ve görme işlevinde görev alan besin öğelerini sağlarlar.</a:t>
            </a:r>
          </a:p>
          <a:p>
            <a:pPr lvl="0" fontAlgn="base"/>
            <a:r>
              <a:rPr lang="tr-TR" b="1" dirty="0" smtClean="0">
                <a:latin typeface="Adobe Caslon Pro" pitchFamily="18" charset="-94"/>
              </a:rPr>
              <a:t>Kan yapımında görevli en önemli besin öğeleri bu grup tarafından sağlanır.</a:t>
            </a:r>
          </a:p>
          <a:p>
            <a:pPr lvl="0" fontAlgn="base"/>
            <a:r>
              <a:rPr lang="tr-TR" b="1" dirty="0" smtClean="0">
                <a:latin typeface="Adobe Caslon Pro" pitchFamily="18" charset="-94"/>
              </a:rPr>
              <a:t>Sinir, sindirim sistemi ve deri sağlığında görev alan besin öğeleri en çok bu grupta bulunur.</a:t>
            </a:r>
          </a:p>
          <a:p>
            <a:pPr lvl="0" fontAlgn="base"/>
            <a:r>
              <a:rPr lang="tr-TR" b="1" dirty="0" smtClean="0">
                <a:latin typeface="Adobe Caslon Pro" pitchFamily="18" charset="-94"/>
              </a:rPr>
              <a:t>Hastalıklara karşı direnç kazanılmasında rolü olan en önemli besin grubudur.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010176930">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965321-2A35-40B9-855C-C4D8FE0DF9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TS010176930</Template>
  <TotalTime>0</TotalTime>
  <Words>1631</Words>
  <Application>Microsoft Office PowerPoint</Application>
  <PresentationFormat>Ekran Gösterisi (16:9)</PresentationFormat>
  <Paragraphs>221</Paragraphs>
  <Slides>46</Slides>
  <Notes>6</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TS010176930</vt:lpstr>
      <vt:lpstr>saĞLIKLI BESLENME NASIL OLMALI?</vt:lpstr>
      <vt:lpstr>Slayt 2</vt:lpstr>
      <vt:lpstr>HEDEFİMİZ </vt:lpstr>
      <vt:lpstr>Maksimum Sağlık İçin  </vt:lpstr>
      <vt:lpstr>Yeterli ve dengeli beslenme için aşağıdaki 4 temel besin grubunda yer alan besinlerden önerilen miktarda tüketilmelidir: </vt:lpstr>
      <vt:lpstr>SÜT GRUBU </vt:lpstr>
      <vt:lpstr>Slayt 7</vt:lpstr>
      <vt:lpstr>ET-YUMURTA-KURUBAKLAGİL GRUBU </vt:lpstr>
      <vt:lpstr>Başlıca Görevleri:</vt:lpstr>
      <vt:lpstr>Slayt 10</vt:lpstr>
      <vt:lpstr>SEBZE ve MEYVE GRUBU </vt:lpstr>
      <vt:lpstr>Başlıca Görevleri:</vt:lpstr>
      <vt:lpstr>Slayt 13</vt:lpstr>
      <vt:lpstr>EKMEK ve TAHIL GRUBU </vt:lpstr>
      <vt:lpstr>Slayt 15</vt:lpstr>
      <vt:lpstr>OBEZİTENİN SAPTANMASI</vt:lpstr>
      <vt:lpstr>BEDEN KÜTLE İNDEKSİ (BKİ) </vt:lpstr>
      <vt:lpstr>Yetişkin Bireyler İçin BKI’nin Sınıflandırılması</vt:lpstr>
      <vt:lpstr>Slayt 19</vt:lpstr>
      <vt:lpstr>Obezitenin Neden Olduğu Sağlık Problemleri</vt:lpstr>
      <vt:lpstr>Şişmanlıkta Beslenme Tedavisinin Amaçları</vt:lpstr>
      <vt:lpstr>Slayt 22</vt:lpstr>
      <vt:lpstr>OBEZİTE ve BESLENME TEDAVİSİ</vt:lpstr>
      <vt:lpstr>Slayt 24</vt:lpstr>
      <vt:lpstr>Slayt 25</vt:lpstr>
      <vt:lpstr>Slayt 26</vt:lpstr>
      <vt:lpstr>Slayt 27</vt:lpstr>
      <vt:lpstr>Slayt 28</vt:lpstr>
      <vt:lpstr>ALIŞ-VERİŞE YÖNELİK ÖNERİLER</vt:lpstr>
      <vt:lpstr> YEMEKLE İLGİLİ ÖNERİLER</vt:lpstr>
      <vt:lpstr>   DAVETLER İÇİN ÖNERİLER</vt:lpstr>
      <vt:lpstr>UZAK DURUN!!!</vt:lpstr>
      <vt:lpstr>AĞIRLIK YÖNETİMİNDE FİZİKSEL AKTİVİTENİN ROLÜ</vt:lpstr>
      <vt:lpstr>Slayt 34</vt:lpstr>
      <vt:lpstr>Şişman Bireylerin Fiziksel Aktivite Yapmalarını Engelleyen Faktörler </vt:lpstr>
      <vt:lpstr>Egzersiz Başarısını Arttırmak İçin</vt:lpstr>
      <vt:lpstr>Slayt 37</vt:lpstr>
      <vt:lpstr>BESLENME KONUSUNDA SIK SORULAN SORULAR  </vt:lpstr>
      <vt:lpstr>Slayt 39</vt:lpstr>
      <vt:lpstr>Slayt 40</vt:lpstr>
      <vt:lpstr>Slayt 41</vt:lpstr>
      <vt:lpstr>Slayt 42</vt:lpstr>
      <vt:lpstr>Slayt 43</vt:lpstr>
      <vt:lpstr>Slayt 44</vt:lpstr>
      <vt:lpstr>Slayt 45</vt:lpstr>
      <vt:lpstr>Slayt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2013-04-15T16:18:15Z</dcterms:created>
  <dcterms:modified xsi:type="dcterms:W3CDTF">2014-07-13T07:31:52Z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